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5"/>
  </p:notesMasterIdLst>
  <p:sldIdLst>
    <p:sldId id="256" r:id="rId2"/>
    <p:sldId id="269" r:id="rId3"/>
    <p:sldId id="257" r:id="rId4"/>
    <p:sldId id="270" r:id="rId5"/>
    <p:sldId id="258" r:id="rId6"/>
    <p:sldId id="259" r:id="rId7"/>
    <p:sldId id="260" r:id="rId8"/>
    <p:sldId id="261" r:id="rId9"/>
    <p:sldId id="262" r:id="rId10"/>
    <p:sldId id="271" r:id="rId11"/>
    <p:sldId id="263" r:id="rId12"/>
    <p:sldId id="265" r:id="rId13"/>
    <p:sldId id="272" r:id="rId14"/>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55" d="100"/>
          <a:sy n="155" d="100"/>
        </p:scale>
        <p:origin x="354" y="13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l Rabb" userId="3edf06299a4717ec" providerId="LiveId" clId="{337F7C9F-F9DF-440A-B8B7-BCB46BD6AE7C}"/>
    <pc:docChg chg="modSld">
      <pc:chgData name="Kal Rabb" userId="3edf06299a4717ec" providerId="LiveId" clId="{337F7C9F-F9DF-440A-B8B7-BCB46BD6AE7C}" dt="2020-05-18T23:15:13.734" v="0" actId="207"/>
      <pc:docMkLst>
        <pc:docMk/>
      </pc:docMkLst>
      <pc:sldChg chg="modSp modNotes">
        <pc:chgData name="Kal Rabb" userId="3edf06299a4717ec" providerId="LiveId" clId="{337F7C9F-F9DF-440A-B8B7-BCB46BD6AE7C}" dt="2020-05-18T23:15:13.734" v="0" actId="207"/>
        <pc:sldMkLst>
          <pc:docMk/>
          <pc:sldMk cId="0" sldId="259"/>
        </pc:sldMkLst>
        <pc:spChg chg="mod">
          <ac:chgData name="Kal Rabb" userId="3edf06299a4717ec" providerId="LiveId" clId="{337F7C9F-F9DF-440A-B8B7-BCB46BD6AE7C}" dt="2020-05-18T23:15:13.734" v="0" actId="207"/>
          <ac:spMkLst>
            <pc:docMk/>
            <pc:sldMk cId="0" sldId="259"/>
            <ac:spMk id="74" creationId="{00000000-0000-0000-0000-000000000000}"/>
          </ac:spMkLst>
        </pc:spChg>
      </pc:sldChg>
    </pc:docChg>
  </pc:docChgLst>
  <pc:docChgLst>
    <pc:chgData name="Kal Rabb" userId="3edf06299a4717ec" providerId="LiveId" clId="{73352D39-8EA5-4C0F-9B5C-90E3AC65257A}"/>
    <pc:docChg chg="undo custSel delSld modSld">
      <pc:chgData name="Kal Rabb" userId="3edf06299a4717ec" providerId="LiveId" clId="{73352D39-8EA5-4C0F-9B5C-90E3AC65257A}" dt="2020-08-29T20:37:39.752" v="279" actId="403"/>
      <pc:docMkLst>
        <pc:docMk/>
      </pc:docMkLst>
      <pc:sldChg chg="modSp modNotes">
        <pc:chgData name="Kal Rabb" userId="3edf06299a4717ec" providerId="LiveId" clId="{73352D39-8EA5-4C0F-9B5C-90E3AC65257A}" dt="2020-08-29T20:14:32.280" v="0"/>
        <pc:sldMkLst>
          <pc:docMk/>
          <pc:sldMk cId="0" sldId="256"/>
        </pc:sldMkLst>
        <pc:spChg chg="mod">
          <ac:chgData name="Kal Rabb" userId="3edf06299a4717ec" providerId="LiveId" clId="{73352D39-8EA5-4C0F-9B5C-90E3AC65257A}" dt="2020-08-29T20:14:32.280" v="0"/>
          <ac:spMkLst>
            <pc:docMk/>
            <pc:sldMk cId="0" sldId="256"/>
            <ac:spMk id="54" creationId="{00000000-0000-0000-0000-000000000000}"/>
          </ac:spMkLst>
        </pc:spChg>
        <pc:spChg chg="mod">
          <ac:chgData name="Kal Rabb" userId="3edf06299a4717ec" providerId="LiveId" clId="{73352D39-8EA5-4C0F-9B5C-90E3AC65257A}" dt="2020-08-29T20:14:32.280" v="0"/>
          <ac:spMkLst>
            <pc:docMk/>
            <pc:sldMk cId="0" sldId="256"/>
            <ac:spMk id="55" creationId="{00000000-0000-0000-0000-000000000000}"/>
          </ac:spMkLst>
        </pc:spChg>
      </pc:sldChg>
      <pc:sldChg chg="modSp mod modNotes">
        <pc:chgData name="Kal Rabb" userId="3edf06299a4717ec" providerId="LiveId" clId="{73352D39-8EA5-4C0F-9B5C-90E3AC65257A}" dt="2020-08-29T20:15:04.346" v="3" actId="1076"/>
        <pc:sldMkLst>
          <pc:docMk/>
          <pc:sldMk cId="0" sldId="257"/>
        </pc:sldMkLst>
        <pc:spChg chg="mod">
          <ac:chgData name="Kal Rabb" userId="3edf06299a4717ec" providerId="LiveId" clId="{73352D39-8EA5-4C0F-9B5C-90E3AC65257A}" dt="2020-08-29T20:14:32.280" v="0"/>
          <ac:spMkLst>
            <pc:docMk/>
            <pc:sldMk cId="0" sldId="257"/>
            <ac:spMk id="60" creationId="{00000000-0000-0000-0000-000000000000}"/>
          </ac:spMkLst>
        </pc:spChg>
        <pc:spChg chg="mod">
          <ac:chgData name="Kal Rabb" userId="3edf06299a4717ec" providerId="LiveId" clId="{73352D39-8EA5-4C0F-9B5C-90E3AC65257A}" dt="2020-08-29T20:15:04.346" v="3" actId="1076"/>
          <ac:spMkLst>
            <pc:docMk/>
            <pc:sldMk cId="0" sldId="257"/>
            <ac:spMk id="61" creationId="{00000000-0000-0000-0000-000000000000}"/>
          </ac:spMkLst>
        </pc:spChg>
      </pc:sldChg>
      <pc:sldChg chg="modSp modNotes">
        <pc:chgData name="Kal Rabb" userId="3edf06299a4717ec" providerId="LiveId" clId="{73352D39-8EA5-4C0F-9B5C-90E3AC65257A}" dt="2020-08-29T20:14:32.280" v="0"/>
        <pc:sldMkLst>
          <pc:docMk/>
          <pc:sldMk cId="0" sldId="258"/>
        </pc:sldMkLst>
        <pc:spChg chg="mod">
          <ac:chgData name="Kal Rabb" userId="3edf06299a4717ec" providerId="LiveId" clId="{73352D39-8EA5-4C0F-9B5C-90E3AC65257A}" dt="2020-08-29T20:14:32.280" v="0"/>
          <ac:spMkLst>
            <pc:docMk/>
            <pc:sldMk cId="0" sldId="258"/>
            <ac:spMk id="67" creationId="{00000000-0000-0000-0000-000000000000}"/>
          </ac:spMkLst>
        </pc:spChg>
        <pc:spChg chg="mod">
          <ac:chgData name="Kal Rabb" userId="3edf06299a4717ec" providerId="LiveId" clId="{73352D39-8EA5-4C0F-9B5C-90E3AC65257A}" dt="2020-08-29T20:14:32.280" v="0"/>
          <ac:spMkLst>
            <pc:docMk/>
            <pc:sldMk cId="0" sldId="258"/>
            <ac:spMk id="68" creationId="{00000000-0000-0000-0000-000000000000}"/>
          </ac:spMkLst>
        </pc:spChg>
      </pc:sldChg>
      <pc:sldChg chg="modSp mod">
        <pc:chgData name="Kal Rabb" userId="3edf06299a4717ec" providerId="LiveId" clId="{73352D39-8EA5-4C0F-9B5C-90E3AC65257A}" dt="2020-08-29T20:37:39.752" v="279" actId="403"/>
        <pc:sldMkLst>
          <pc:docMk/>
          <pc:sldMk cId="0" sldId="259"/>
        </pc:sldMkLst>
        <pc:spChg chg="mod">
          <ac:chgData name="Kal Rabb" userId="3edf06299a4717ec" providerId="LiveId" clId="{73352D39-8EA5-4C0F-9B5C-90E3AC65257A}" dt="2020-08-29T20:14:32.280" v="0"/>
          <ac:spMkLst>
            <pc:docMk/>
            <pc:sldMk cId="0" sldId="259"/>
            <ac:spMk id="73" creationId="{00000000-0000-0000-0000-000000000000}"/>
          </ac:spMkLst>
        </pc:spChg>
        <pc:spChg chg="mod">
          <ac:chgData name="Kal Rabb" userId="3edf06299a4717ec" providerId="LiveId" clId="{73352D39-8EA5-4C0F-9B5C-90E3AC65257A}" dt="2020-08-29T20:37:39.752" v="279" actId="403"/>
          <ac:spMkLst>
            <pc:docMk/>
            <pc:sldMk cId="0" sldId="259"/>
            <ac:spMk id="74" creationId="{00000000-0000-0000-0000-000000000000}"/>
          </ac:spMkLst>
        </pc:spChg>
      </pc:sldChg>
      <pc:sldChg chg="modSp mod modNotes">
        <pc:chgData name="Kal Rabb" userId="3edf06299a4717ec" providerId="LiveId" clId="{73352D39-8EA5-4C0F-9B5C-90E3AC65257A}" dt="2020-08-29T20:15:21.682" v="5" actId="14100"/>
        <pc:sldMkLst>
          <pc:docMk/>
          <pc:sldMk cId="0" sldId="260"/>
        </pc:sldMkLst>
        <pc:spChg chg="mod">
          <ac:chgData name="Kal Rabb" userId="3edf06299a4717ec" providerId="LiveId" clId="{73352D39-8EA5-4C0F-9B5C-90E3AC65257A}" dt="2020-08-29T20:14:32.280" v="0"/>
          <ac:spMkLst>
            <pc:docMk/>
            <pc:sldMk cId="0" sldId="260"/>
            <ac:spMk id="79" creationId="{00000000-0000-0000-0000-000000000000}"/>
          </ac:spMkLst>
        </pc:spChg>
        <pc:spChg chg="mod">
          <ac:chgData name="Kal Rabb" userId="3edf06299a4717ec" providerId="LiveId" clId="{73352D39-8EA5-4C0F-9B5C-90E3AC65257A}" dt="2020-08-29T20:15:17.595" v="4" actId="14100"/>
          <ac:spMkLst>
            <pc:docMk/>
            <pc:sldMk cId="0" sldId="260"/>
            <ac:spMk id="80" creationId="{00000000-0000-0000-0000-000000000000}"/>
          </ac:spMkLst>
        </pc:spChg>
        <pc:spChg chg="mod">
          <ac:chgData name="Kal Rabb" userId="3edf06299a4717ec" providerId="LiveId" clId="{73352D39-8EA5-4C0F-9B5C-90E3AC65257A}" dt="2020-08-29T20:15:21.682" v="5" actId="14100"/>
          <ac:spMkLst>
            <pc:docMk/>
            <pc:sldMk cId="0" sldId="260"/>
            <ac:spMk id="81" creationId="{00000000-0000-0000-0000-000000000000}"/>
          </ac:spMkLst>
        </pc:spChg>
      </pc:sldChg>
      <pc:sldChg chg="modSp mod modNotes">
        <pc:chgData name="Kal Rabb" userId="3edf06299a4717ec" providerId="LiveId" clId="{73352D39-8EA5-4C0F-9B5C-90E3AC65257A}" dt="2020-08-29T20:16:19.708" v="48" actId="403"/>
        <pc:sldMkLst>
          <pc:docMk/>
          <pc:sldMk cId="0" sldId="261"/>
        </pc:sldMkLst>
        <pc:spChg chg="mod">
          <ac:chgData name="Kal Rabb" userId="3edf06299a4717ec" providerId="LiveId" clId="{73352D39-8EA5-4C0F-9B5C-90E3AC65257A}" dt="2020-08-29T20:14:32.280" v="0"/>
          <ac:spMkLst>
            <pc:docMk/>
            <pc:sldMk cId="0" sldId="261"/>
            <ac:spMk id="86" creationId="{00000000-0000-0000-0000-000000000000}"/>
          </ac:spMkLst>
        </pc:spChg>
        <pc:spChg chg="mod">
          <ac:chgData name="Kal Rabb" userId="3edf06299a4717ec" providerId="LiveId" clId="{73352D39-8EA5-4C0F-9B5C-90E3AC65257A}" dt="2020-08-29T20:16:19.708" v="48" actId="403"/>
          <ac:spMkLst>
            <pc:docMk/>
            <pc:sldMk cId="0" sldId="261"/>
            <ac:spMk id="87" creationId="{00000000-0000-0000-0000-000000000000}"/>
          </ac:spMkLst>
        </pc:spChg>
      </pc:sldChg>
      <pc:sldChg chg="modSp mod modNotes">
        <pc:chgData name="Kal Rabb" userId="3edf06299a4717ec" providerId="LiveId" clId="{73352D39-8EA5-4C0F-9B5C-90E3AC65257A}" dt="2020-08-29T20:21:02.437" v="229" actId="20577"/>
        <pc:sldMkLst>
          <pc:docMk/>
          <pc:sldMk cId="0" sldId="262"/>
        </pc:sldMkLst>
        <pc:spChg chg="mod">
          <ac:chgData name="Kal Rabb" userId="3edf06299a4717ec" providerId="LiveId" clId="{73352D39-8EA5-4C0F-9B5C-90E3AC65257A}" dt="2020-08-29T20:14:32.280" v="0"/>
          <ac:spMkLst>
            <pc:docMk/>
            <pc:sldMk cId="0" sldId="262"/>
            <ac:spMk id="92" creationId="{00000000-0000-0000-0000-000000000000}"/>
          </ac:spMkLst>
        </pc:spChg>
        <pc:spChg chg="mod">
          <ac:chgData name="Kal Rabb" userId="3edf06299a4717ec" providerId="LiveId" clId="{73352D39-8EA5-4C0F-9B5C-90E3AC65257A}" dt="2020-08-29T20:21:02.437" v="229" actId="20577"/>
          <ac:spMkLst>
            <pc:docMk/>
            <pc:sldMk cId="0" sldId="262"/>
            <ac:spMk id="93" creationId="{00000000-0000-0000-0000-000000000000}"/>
          </ac:spMkLst>
        </pc:spChg>
      </pc:sldChg>
      <pc:sldChg chg="modSp mod modNotes">
        <pc:chgData name="Kal Rabb" userId="3edf06299a4717ec" providerId="LiveId" clId="{73352D39-8EA5-4C0F-9B5C-90E3AC65257A}" dt="2020-08-29T20:22:16.266" v="267" actId="404"/>
        <pc:sldMkLst>
          <pc:docMk/>
          <pc:sldMk cId="0" sldId="263"/>
        </pc:sldMkLst>
        <pc:spChg chg="mod">
          <ac:chgData name="Kal Rabb" userId="3edf06299a4717ec" providerId="LiveId" clId="{73352D39-8EA5-4C0F-9B5C-90E3AC65257A}" dt="2020-08-29T20:14:32.280" v="0"/>
          <ac:spMkLst>
            <pc:docMk/>
            <pc:sldMk cId="0" sldId="263"/>
            <ac:spMk id="98" creationId="{00000000-0000-0000-0000-000000000000}"/>
          </ac:spMkLst>
        </pc:spChg>
        <pc:spChg chg="mod">
          <ac:chgData name="Kal Rabb" userId="3edf06299a4717ec" providerId="LiveId" clId="{73352D39-8EA5-4C0F-9B5C-90E3AC65257A}" dt="2020-08-29T20:22:16.266" v="267" actId="404"/>
          <ac:spMkLst>
            <pc:docMk/>
            <pc:sldMk cId="0" sldId="263"/>
            <ac:spMk id="99" creationId="{00000000-0000-0000-0000-000000000000}"/>
          </ac:spMkLst>
        </pc:spChg>
      </pc:sldChg>
      <pc:sldChg chg="modSp del modNotes">
        <pc:chgData name="Kal Rabb" userId="3edf06299a4717ec" providerId="LiveId" clId="{73352D39-8EA5-4C0F-9B5C-90E3AC65257A}" dt="2020-08-29T20:22:21.216" v="268" actId="47"/>
        <pc:sldMkLst>
          <pc:docMk/>
          <pc:sldMk cId="0" sldId="264"/>
        </pc:sldMkLst>
        <pc:spChg chg="mod">
          <ac:chgData name="Kal Rabb" userId="3edf06299a4717ec" providerId="LiveId" clId="{73352D39-8EA5-4C0F-9B5C-90E3AC65257A}" dt="2020-08-29T20:14:32.280" v="0"/>
          <ac:spMkLst>
            <pc:docMk/>
            <pc:sldMk cId="0" sldId="264"/>
            <ac:spMk id="104" creationId="{00000000-0000-0000-0000-000000000000}"/>
          </ac:spMkLst>
        </pc:spChg>
        <pc:spChg chg="mod">
          <ac:chgData name="Kal Rabb" userId="3edf06299a4717ec" providerId="LiveId" clId="{73352D39-8EA5-4C0F-9B5C-90E3AC65257A}" dt="2020-08-29T20:14:32.280" v="0"/>
          <ac:spMkLst>
            <pc:docMk/>
            <pc:sldMk cId="0" sldId="264"/>
            <ac:spMk id="105" creationId="{00000000-0000-0000-0000-000000000000}"/>
          </ac:spMkLst>
        </pc:spChg>
      </pc:sldChg>
      <pc:sldChg chg="modSp mod modNotes">
        <pc:chgData name="Kal Rabb" userId="3edf06299a4717ec" providerId="LiveId" clId="{73352D39-8EA5-4C0F-9B5C-90E3AC65257A}" dt="2020-08-29T20:22:41.041" v="271" actId="403"/>
        <pc:sldMkLst>
          <pc:docMk/>
          <pc:sldMk cId="0" sldId="265"/>
        </pc:sldMkLst>
        <pc:spChg chg="mod">
          <ac:chgData name="Kal Rabb" userId="3edf06299a4717ec" providerId="LiveId" clId="{73352D39-8EA5-4C0F-9B5C-90E3AC65257A}" dt="2020-08-29T20:14:32.280" v="0"/>
          <ac:spMkLst>
            <pc:docMk/>
            <pc:sldMk cId="0" sldId="265"/>
            <ac:spMk id="110" creationId="{00000000-0000-0000-0000-000000000000}"/>
          </ac:spMkLst>
        </pc:spChg>
        <pc:spChg chg="mod">
          <ac:chgData name="Kal Rabb" userId="3edf06299a4717ec" providerId="LiveId" clId="{73352D39-8EA5-4C0F-9B5C-90E3AC65257A}" dt="2020-08-29T20:22:41.041" v="271" actId="403"/>
          <ac:spMkLst>
            <pc:docMk/>
            <pc:sldMk cId="0" sldId="265"/>
            <ac:spMk id="111" creationId="{00000000-0000-0000-0000-000000000000}"/>
          </ac:spMkLst>
        </pc:spChg>
      </pc:sldChg>
      <pc:sldChg chg="addSp delSp modSp del mod modNotes">
        <pc:chgData name="Kal Rabb" userId="3edf06299a4717ec" providerId="LiveId" clId="{73352D39-8EA5-4C0F-9B5C-90E3AC65257A}" dt="2020-08-29T20:22:59.550" v="274" actId="47"/>
        <pc:sldMkLst>
          <pc:docMk/>
          <pc:sldMk cId="0" sldId="266"/>
        </pc:sldMkLst>
        <pc:spChg chg="add mod">
          <ac:chgData name="Kal Rabb" userId="3edf06299a4717ec" providerId="LiveId" clId="{73352D39-8EA5-4C0F-9B5C-90E3AC65257A}" dt="2020-08-29T20:22:55.871" v="273" actId="478"/>
          <ac:spMkLst>
            <pc:docMk/>
            <pc:sldMk cId="0" sldId="266"/>
            <ac:spMk id="3" creationId="{17017B8D-0C2C-4717-9C9F-A119B4978306}"/>
          </ac:spMkLst>
        </pc:spChg>
        <pc:spChg chg="mod">
          <ac:chgData name="Kal Rabb" userId="3edf06299a4717ec" providerId="LiveId" clId="{73352D39-8EA5-4C0F-9B5C-90E3AC65257A}" dt="2020-08-29T20:14:32.280" v="0"/>
          <ac:spMkLst>
            <pc:docMk/>
            <pc:sldMk cId="0" sldId="266"/>
            <ac:spMk id="116" creationId="{00000000-0000-0000-0000-000000000000}"/>
          </ac:spMkLst>
        </pc:spChg>
        <pc:spChg chg="del mod">
          <ac:chgData name="Kal Rabb" userId="3edf06299a4717ec" providerId="LiveId" clId="{73352D39-8EA5-4C0F-9B5C-90E3AC65257A}" dt="2020-08-29T20:22:55.871" v="273" actId="478"/>
          <ac:spMkLst>
            <pc:docMk/>
            <pc:sldMk cId="0" sldId="266"/>
            <ac:spMk id="117" creationId="{00000000-0000-0000-0000-000000000000}"/>
          </ac:spMkLst>
        </pc:spChg>
      </pc:sldChg>
      <pc:sldChg chg="modSp del modNotes">
        <pc:chgData name="Kal Rabb" userId="3edf06299a4717ec" providerId="LiveId" clId="{73352D39-8EA5-4C0F-9B5C-90E3AC65257A}" dt="2020-08-29T20:23:02.672" v="275" actId="47"/>
        <pc:sldMkLst>
          <pc:docMk/>
          <pc:sldMk cId="0" sldId="267"/>
        </pc:sldMkLst>
        <pc:spChg chg="mod">
          <ac:chgData name="Kal Rabb" userId="3edf06299a4717ec" providerId="LiveId" clId="{73352D39-8EA5-4C0F-9B5C-90E3AC65257A}" dt="2020-08-29T20:14:32.280" v="0"/>
          <ac:spMkLst>
            <pc:docMk/>
            <pc:sldMk cId="0" sldId="267"/>
            <ac:spMk id="122" creationId="{00000000-0000-0000-0000-000000000000}"/>
          </ac:spMkLst>
        </pc:spChg>
        <pc:spChg chg="mod">
          <ac:chgData name="Kal Rabb" userId="3edf06299a4717ec" providerId="LiveId" clId="{73352D39-8EA5-4C0F-9B5C-90E3AC65257A}" dt="2020-08-29T20:14:32.280" v="0"/>
          <ac:spMkLst>
            <pc:docMk/>
            <pc:sldMk cId="0" sldId="267"/>
            <ac:spMk id="123" creationId="{00000000-0000-0000-0000-000000000000}"/>
          </ac:spMkLst>
        </pc:spChg>
      </pc:sldChg>
      <pc:sldChg chg="modSp mod modNotes">
        <pc:chgData name="Kal Rabb" userId="3edf06299a4717ec" providerId="LiveId" clId="{73352D39-8EA5-4C0F-9B5C-90E3AC65257A}" dt="2020-08-29T20:23:12.630" v="276" actId="14100"/>
        <pc:sldMkLst>
          <pc:docMk/>
          <pc:sldMk cId="0" sldId="268"/>
        </pc:sldMkLst>
        <pc:spChg chg="mod">
          <ac:chgData name="Kal Rabb" userId="3edf06299a4717ec" providerId="LiveId" clId="{73352D39-8EA5-4C0F-9B5C-90E3AC65257A}" dt="2020-08-29T20:14:32.280" v="0"/>
          <ac:spMkLst>
            <pc:docMk/>
            <pc:sldMk cId="0" sldId="268"/>
            <ac:spMk id="128" creationId="{00000000-0000-0000-0000-000000000000}"/>
          </ac:spMkLst>
        </pc:spChg>
        <pc:spChg chg="mod">
          <ac:chgData name="Kal Rabb" userId="3edf06299a4717ec" providerId="LiveId" clId="{73352D39-8EA5-4C0F-9B5C-90E3AC65257A}" dt="2020-08-29T20:23:12.630" v="276" actId="14100"/>
          <ac:spMkLst>
            <pc:docMk/>
            <pc:sldMk cId="0" sldId="268"/>
            <ac:spMk id="129"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701a4c3cd7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701a4c3cd7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701a4c3cd7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701a4c3cd7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701a4c3cd7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701a4c3cd7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701a4c3cd7_0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701a4c3cd7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701a4c3cd7_0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701a4c3cd7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701a4c3cd7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701a4c3cd7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701a4c3cd7_0_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701a4c3cd7_0_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701a4c3cd7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701a4c3cd7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569214"/>
            <a:ext cx="7543800" cy="2674620"/>
          </a:xfrm>
        </p:spPr>
        <p:txBody>
          <a:bodyPr anchor="b">
            <a:normAutofit/>
          </a:bodyPr>
          <a:lstStyle>
            <a:lvl1pPr algn="l">
              <a:lnSpc>
                <a:spcPct val="85000"/>
              </a:lnSpc>
              <a:defRPr sz="6000" spc="-38"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3341715"/>
            <a:ext cx="7543800" cy="857250"/>
          </a:xfrm>
        </p:spPr>
        <p:txBody>
          <a:bodyPr lIns="91440" rIns="91440">
            <a:normAutofit/>
          </a:bodyPr>
          <a:lstStyle>
            <a:lvl1pPr marL="0" indent="0" algn="l">
              <a:buNone/>
              <a:defRPr sz="1800" cap="all" spc="150" baseline="0">
                <a:solidFill>
                  <a:schemeClr val="tx2"/>
                </a:solidFill>
                <a:latin typeface="+mj-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cxnSp>
        <p:nvCxnSpPr>
          <p:cNvPr id="9" name="Straight Connector 8"/>
          <p:cNvCxnSpPr/>
          <p:nvPr/>
        </p:nvCxnSpPr>
        <p:spPr>
          <a:xfrm>
            <a:off x="905744" y="325755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2757589"/>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90230296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311084"/>
            <a:ext cx="1971675" cy="431806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11083"/>
            <a:ext cx="5800725" cy="4318067"/>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57662700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25787893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2748034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712407797"/>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69214"/>
            <a:ext cx="7543800" cy="2674620"/>
          </a:xfrm>
        </p:spPr>
        <p:txBody>
          <a:bodyPr anchor="b" anchorCtr="0">
            <a:normAutofit/>
          </a:bodyPr>
          <a:lstStyle>
            <a:lvl1pPr>
              <a:lnSpc>
                <a:spcPct val="85000"/>
              </a:lnSpc>
              <a:defRPr sz="6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3339846"/>
            <a:ext cx="7543800" cy="857250"/>
          </a:xfrm>
        </p:spPr>
        <p:txBody>
          <a:bodyPr lIns="91440" rIns="91440" anchor="t" anchorCtr="0">
            <a:normAutofit/>
          </a:bodyPr>
          <a:lstStyle>
            <a:lvl1pPr marL="0" indent="0">
              <a:buNone/>
              <a:defRPr sz="1800" cap="all" spc="150" baseline="0">
                <a:solidFill>
                  <a:schemeClr val="tx2"/>
                </a:solidFill>
                <a:latin typeface="+mj-lt"/>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dirty="0"/>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cxnSp>
        <p:nvCxnSpPr>
          <p:cNvPr id="9" name="Straight Connector 8"/>
          <p:cNvCxnSpPr/>
          <p:nvPr/>
        </p:nvCxnSpPr>
        <p:spPr>
          <a:xfrm>
            <a:off x="905744" y="325755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9782738"/>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14953"/>
            <a:ext cx="7543800" cy="108806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59" y="1384301"/>
            <a:ext cx="3703320" cy="3017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384301"/>
            <a:ext cx="3703320" cy="3017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41297536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14953"/>
            <a:ext cx="7543800" cy="1088068"/>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384539"/>
            <a:ext cx="3703320" cy="55221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22960" y="1936751"/>
            <a:ext cx="3703320" cy="2533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384539"/>
            <a:ext cx="3703320" cy="55221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63440" y="1936751"/>
            <a:ext cx="3703320" cy="2533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9/29/2025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531844416"/>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9/29/2025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918356041"/>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9/29/2025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436250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45769"/>
            <a:ext cx="2400300" cy="1714500"/>
          </a:xfrm>
        </p:spPr>
        <p:txBody>
          <a:bodyPr anchor="b">
            <a:normAutofit/>
          </a:bodyPr>
          <a:lstStyle>
            <a:lvl1pPr>
              <a:defRPr sz="27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548640"/>
            <a:ext cx="4869180" cy="39433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194560"/>
            <a:ext cx="2400300" cy="2534343"/>
          </a:xfrm>
        </p:spPr>
        <p:txBody>
          <a:bodyPr lIns="91440" rIns="91440">
            <a:normAutofit/>
          </a:bodyPr>
          <a:lstStyle>
            <a:lvl1pPr marL="0" indent="0">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a:xfrm>
            <a:off x="349134" y="4844839"/>
            <a:ext cx="1963883" cy="273844"/>
          </a:xfrm>
        </p:spPr>
        <p:txBody>
          <a:bodyPr/>
          <a:lstStyle>
            <a:lvl1pPr algn="l">
              <a:defRPr/>
            </a:lvl1pPr>
          </a:lstStyle>
          <a:p>
            <a:fld id="{32ABBEA6-7C60-4B02-AE87-00D78D8422AF}" type="datetimeFigureOut">
              <a:rPr lang="en-US" dirty="0"/>
              <a:t>9/29/2025</a:t>
            </a:fld>
            <a:endParaRPr lang="en-US" dirty="0"/>
          </a:p>
        </p:txBody>
      </p:sp>
      <p:sp>
        <p:nvSpPr>
          <p:cNvPr id="6" name="Footer Placeholder 5"/>
          <p:cNvSpPr>
            <a:spLocks noGrp="1"/>
          </p:cNvSpPr>
          <p:nvPr>
            <p:ph type="ftr" sz="quarter" idx="11"/>
          </p:nvPr>
        </p:nvSpPr>
        <p:spPr>
          <a:xfrm>
            <a:off x="3600450" y="4844839"/>
            <a:ext cx="3486150" cy="273844"/>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95196535"/>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714750"/>
            <a:ext cx="9141619" cy="1428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368630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3806190"/>
            <a:ext cx="7584948" cy="617220"/>
          </a:xfrm>
        </p:spPr>
        <p:txBody>
          <a:bodyPr lIns="91440" tIns="0" rIns="91440" bIns="0" anchor="b">
            <a:noAutofit/>
          </a:bodyPr>
          <a:lstStyle>
            <a:lvl1pPr>
              <a:defRPr sz="27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3686307"/>
          </a:xfrm>
          <a:blipFill>
            <a:blip r:embed="rId2"/>
            <a:stretch>
              <a:fillRect/>
            </a:stretch>
          </a:blipFill>
        </p:spPr>
        <p:txBody>
          <a:bodyPr lIns="457200" tIns="457200" anchor="t"/>
          <a:lstStyle>
            <a:lvl1pPr marL="0" indent="0">
              <a:buNone/>
              <a:defRPr sz="2400">
                <a:solidFill>
                  <a:schemeClr val="bg1"/>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22960" y="4430267"/>
            <a:ext cx="7584948" cy="445770"/>
          </a:xfrm>
        </p:spPr>
        <p:txBody>
          <a:bodyPr lIns="91440" tIns="0" rIns="91440" bIns="0">
            <a:normAutofit/>
          </a:bodyPr>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dirty="0"/>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20024251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4800600"/>
            <a:ext cx="9144000"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4750737"/>
            <a:ext cx="9144001" cy="494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14953"/>
            <a:ext cx="7543800" cy="1088068"/>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60" y="1384301"/>
            <a:ext cx="7543800" cy="301752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4844839"/>
            <a:ext cx="1854203" cy="273844"/>
          </a:xfrm>
          <a:prstGeom prst="rect">
            <a:avLst/>
          </a:prstGeom>
        </p:spPr>
        <p:txBody>
          <a:bodyPr vert="horz" lIns="91440" tIns="45720" rIns="91440" bIns="45720" rtlCol="0" anchor="ctr"/>
          <a:lstStyle>
            <a:lvl1pPr algn="l">
              <a:defRPr sz="675">
                <a:solidFill>
                  <a:srgbClr val="FFFFFF"/>
                </a:solidFill>
              </a:defRPr>
            </a:lvl1pPr>
          </a:lstStyle>
          <a:p>
            <a:fld id="{98624D31-43A5-475A-80CF-332C9F6DCF35}" type="datetimeFigureOut">
              <a:rPr lang="en-US" dirty="0"/>
              <a:t>9/29/2025</a:t>
            </a:fld>
            <a:endParaRPr lang="en-US" dirty="0"/>
          </a:p>
        </p:txBody>
      </p:sp>
      <p:sp>
        <p:nvSpPr>
          <p:cNvPr id="5" name="Footer Placeholder 4"/>
          <p:cNvSpPr>
            <a:spLocks noGrp="1"/>
          </p:cNvSpPr>
          <p:nvPr>
            <p:ph type="ftr" sz="quarter" idx="3"/>
          </p:nvPr>
        </p:nvSpPr>
        <p:spPr>
          <a:xfrm>
            <a:off x="2764639" y="4844839"/>
            <a:ext cx="3617103" cy="273844"/>
          </a:xfrm>
          <a:prstGeom prst="rect">
            <a:avLst/>
          </a:prstGeom>
        </p:spPr>
        <p:txBody>
          <a:bodyPr vert="horz" lIns="91440" tIns="45720" rIns="91440" bIns="45720" rtlCol="0" anchor="ctr"/>
          <a:lstStyle>
            <a:lvl1pPr algn="ctr">
              <a:defRPr sz="675"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4844839"/>
            <a:ext cx="984019" cy="273844"/>
          </a:xfrm>
          <a:prstGeom prst="rect">
            <a:avLst/>
          </a:prstGeom>
        </p:spPr>
        <p:txBody>
          <a:bodyPr vert="horz" lIns="91440" tIns="45720" rIns="91440" bIns="45720" rtlCol="0" anchor="ctr"/>
          <a:lstStyle>
            <a:lvl1pPr algn="r">
              <a:defRPr sz="788">
                <a:solidFill>
                  <a:srgbClr val="FFFFFF"/>
                </a:solidFill>
              </a:defRPr>
            </a:lvl1pPr>
          </a:lstStyle>
          <a:p>
            <a:pPr marL="0" lvl="0" indent="0" algn="r" rtl="0">
              <a:spcBef>
                <a:spcPts val="0"/>
              </a:spcBef>
              <a:spcAft>
                <a:spcPts val="0"/>
              </a:spcAft>
              <a:buNone/>
            </a:pPr>
            <a:fld id="{00000000-1234-1234-1234-123412341234}" type="slidenum">
              <a:rPr lang="en" smtClean="0"/>
              <a:t>‹#›</a:t>
            </a:fld>
            <a:endParaRPr lang="en"/>
          </a:p>
        </p:txBody>
      </p:sp>
      <p:cxnSp>
        <p:nvCxnSpPr>
          <p:cNvPr id="10" name="Straight Connector 9"/>
          <p:cNvCxnSpPr/>
          <p:nvPr/>
        </p:nvCxnSpPr>
        <p:spPr>
          <a:xfrm>
            <a:off x="895149" y="1303384"/>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03716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sldNum="0" hdr="0" ftr="0" dt="0"/>
  <p:txStyles>
    <p:title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sz="1500" kern="1200">
          <a:solidFill>
            <a:schemeClr val="tx1">
              <a:lumMod val="75000"/>
              <a:lumOff val="25000"/>
            </a:schemeClr>
          </a:solidFill>
          <a:latin typeface="+mn-lt"/>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35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hyperlink" Target="https://restfulapi.net/resource-naming/" TargetMode="External"/><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RESTful APIs</a:t>
            </a:r>
            <a:endParaRPr/>
          </a:p>
        </p:txBody>
      </p:sp>
      <p:sp>
        <p:nvSpPr>
          <p:cNvPr id="55" name="Google Shape;55;p13"/>
          <p:cNvSpPr txBox="1">
            <a:spLocks noGrp="1"/>
          </p:cNvSpPr>
          <p:nvPr>
            <p:ph type="subTitle" idx="1"/>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SWEN-344 Web Engineering</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283F0-267C-87D3-5BC4-E9E1BC6EAE48}"/>
              </a:ext>
            </a:extLst>
          </p:cNvPr>
          <p:cNvSpPr>
            <a:spLocks noGrp="1"/>
          </p:cNvSpPr>
          <p:nvPr>
            <p:ph type="title"/>
          </p:nvPr>
        </p:nvSpPr>
        <p:spPr/>
        <p:txBody>
          <a:bodyPr/>
          <a:lstStyle/>
          <a:p>
            <a:r>
              <a:rPr lang="en-US" dirty="0"/>
              <a:t>Cacheable</a:t>
            </a:r>
          </a:p>
        </p:txBody>
      </p:sp>
      <p:sp>
        <p:nvSpPr>
          <p:cNvPr id="3" name="Text Placeholder 2">
            <a:extLst>
              <a:ext uri="{FF2B5EF4-FFF2-40B4-BE49-F238E27FC236}">
                <a16:creationId xmlns:a16="http://schemas.microsoft.com/office/drawing/2014/main" id="{45D1CC95-26A4-61CC-ADA2-5F4AE5B24B22}"/>
              </a:ext>
            </a:extLst>
          </p:cNvPr>
          <p:cNvSpPr>
            <a:spLocks noGrp="1"/>
          </p:cNvSpPr>
          <p:nvPr>
            <p:ph type="body" idx="1"/>
          </p:nvPr>
        </p:nvSpPr>
        <p:spPr>
          <a:xfrm>
            <a:off x="311700" y="1272745"/>
            <a:ext cx="8520600" cy="3296129"/>
          </a:xfrm>
        </p:spPr>
        <p:txBody>
          <a:bodyPr/>
          <a:lstStyle/>
          <a:p>
            <a:r>
              <a:rPr lang="en-US" sz="1800" b="1" dirty="0"/>
              <a:t>How REST enables this</a:t>
            </a:r>
            <a:endParaRPr lang="en-US" sz="1800" dirty="0"/>
          </a:p>
          <a:p>
            <a:pPr lvl="1">
              <a:spcBef>
                <a:spcPts val="0"/>
              </a:spcBef>
            </a:pPr>
            <a:r>
              <a:rPr lang="en-US" sz="1650" b="1" dirty="0"/>
              <a:t>Stateless</a:t>
            </a:r>
            <a:r>
              <a:rPr lang="en-US" sz="1650" dirty="0"/>
              <a:t>: responses don’t depend on server-held session → safe to share via intermediaries.</a:t>
            </a:r>
          </a:p>
          <a:p>
            <a:pPr lvl="1">
              <a:spcBef>
                <a:spcPts val="0"/>
              </a:spcBef>
            </a:pPr>
            <a:r>
              <a:rPr lang="en-US" sz="1650" b="1" dirty="0"/>
              <a:t>Uniform interface</a:t>
            </a:r>
            <a:r>
              <a:rPr lang="en-US" sz="1650" dirty="0"/>
              <a:t>: </a:t>
            </a:r>
            <a:r>
              <a:rPr lang="en-US" sz="1650" b="1" dirty="0"/>
              <a:t>GET is safe</a:t>
            </a:r>
            <a:r>
              <a:rPr lang="en-US" sz="1650" dirty="0"/>
              <a:t> → cacheable by default; </a:t>
            </a:r>
            <a:r>
              <a:rPr lang="en-US" sz="1650" b="1" dirty="0"/>
              <a:t>POST/PUT/PATCH/DELETE</a:t>
            </a:r>
            <a:r>
              <a:rPr lang="en-US" sz="1650" dirty="0"/>
              <a:t> are not (unless you explicitly allow).</a:t>
            </a:r>
          </a:p>
          <a:p>
            <a:pPr lvl="1">
              <a:spcBef>
                <a:spcPts val="0"/>
              </a:spcBef>
            </a:pPr>
            <a:r>
              <a:rPr lang="en-US" sz="1650" b="1" dirty="0"/>
              <a:t>Representations</a:t>
            </a:r>
            <a:r>
              <a:rPr lang="en-US" sz="1650" dirty="0"/>
              <a:t>: same resource, different formats → content negotiation + </a:t>
            </a:r>
            <a:r>
              <a:rPr lang="en-US" dirty="0"/>
              <a:t>Vary: Accept</a:t>
            </a:r>
            <a:r>
              <a:rPr lang="en-US" sz="1650" dirty="0"/>
              <a:t>.</a:t>
            </a:r>
          </a:p>
          <a:p>
            <a:r>
              <a:rPr lang="en-US" sz="1800" b="1" dirty="0"/>
              <a:t>Two quick rules of thumb</a:t>
            </a:r>
            <a:endParaRPr lang="en-US" sz="1800" dirty="0"/>
          </a:p>
          <a:p>
            <a:pPr lvl="1">
              <a:spcBef>
                <a:spcPts val="0"/>
              </a:spcBef>
            </a:pPr>
            <a:r>
              <a:rPr lang="en-US" sz="1650" dirty="0"/>
              <a:t>Cache </a:t>
            </a:r>
            <a:r>
              <a:rPr lang="en-US" sz="1650" b="1" dirty="0"/>
              <a:t>reads</a:t>
            </a:r>
            <a:r>
              <a:rPr lang="en-US" sz="1650" dirty="0"/>
              <a:t> (GET) aggressively; </a:t>
            </a:r>
            <a:r>
              <a:rPr lang="en-US" sz="1650" b="1" dirty="0"/>
              <a:t>revalidate</a:t>
            </a:r>
            <a:r>
              <a:rPr lang="en-US" sz="1650" dirty="0"/>
              <a:t> often for dynamic data.</a:t>
            </a:r>
          </a:p>
          <a:p>
            <a:pPr lvl="1">
              <a:spcBef>
                <a:spcPts val="0"/>
              </a:spcBef>
            </a:pPr>
            <a:r>
              <a:rPr lang="en-US" sz="1650" dirty="0"/>
              <a:t>After </a:t>
            </a:r>
            <a:r>
              <a:rPr lang="en-US" sz="1650" b="1" dirty="0"/>
              <a:t>writes</a:t>
            </a:r>
            <a:r>
              <a:rPr lang="en-US" sz="1650" dirty="0"/>
              <a:t>, return fresh representations (or invalidate) so readers don’t see stale data.</a:t>
            </a:r>
          </a:p>
        </p:txBody>
      </p:sp>
    </p:spTree>
    <p:extLst>
      <p:ext uri="{BB962C8B-B14F-4D97-AF65-F5344CB8AC3E}">
        <p14:creationId xmlns:p14="http://schemas.microsoft.com/office/powerpoint/2010/main" val="2961909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20"/>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Uniform Interface</a:t>
            </a:r>
            <a:endParaRPr dirty="0"/>
          </a:p>
        </p:txBody>
      </p:sp>
      <p:sp>
        <p:nvSpPr>
          <p:cNvPr id="99" name="Google Shape;99;p20"/>
          <p:cNvSpPr txBox="1">
            <a:spLocks noGrp="1"/>
          </p:cNvSpPr>
          <p:nvPr>
            <p:ph type="body" idx="1"/>
          </p:nvPr>
        </p:nvSpPr>
        <p:spPr>
          <a:xfrm>
            <a:off x="311700" y="1358153"/>
            <a:ext cx="8520600" cy="3210722"/>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sz="1600" b="1" dirty="0"/>
              <a:t>Resources</a:t>
            </a:r>
            <a:r>
              <a:rPr lang="en" sz="1600" dirty="0"/>
              <a:t>: group related data in a logical way</a:t>
            </a:r>
            <a:endParaRPr sz="1600" dirty="0"/>
          </a:p>
          <a:p>
            <a:pPr marL="914400" lvl="1" indent="-317500" algn="l" rtl="0">
              <a:spcBef>
                <a:spcPts val="0"/>
              </a:spcBef>
              <a:spcAft>
                <a:spcPts val="0"/>
              </a:spcAft>
              <a:buSzPts val="1400"/>
              <a:buChar char="○"/>
            </a:pPr>
            <a:r>
              <a:rPr lang="en" sz="1400" dirty="0"/>
              <a:t>Provide links to other resources when necessary </a:t>
            </a:r>
            <a:endParaRPr sz="1400" dirty="0"/>
          </a:p>
          <a:p>
            <a:pPr marL="914400" lvl="1" indent="-317500" algn="l" rtl="0">
              <a:spcBef>
                <a:spcPts val="0"/>
              </a:spcBef>
              <a:spcAft>
                <a:spcPts val="0"/>
              </a:spcAft>
              <a:buSzPts val="1400"/>
              <a:buChar char="○"/>
            </a:pPr>
            <a:r>
              <a:rPr lang="en" sz="1400" dirty="0"/>
              <a:t>e.g. listing movies and returning an ID, then getting an individual movie</a:t>
            </a:r>
            <a:endParaRPr sz="1400" dirty="0"/>
          </a:p>
          <a:p>
            <a:pPr marL="457200" lvl="0" indent="-342900" algn="l" rtl="0">
              <a:spcBef>
                <a:spcPts val="0"/>
              </a:spcBef>
              <a:spcAft>
                <a:spcPts val="0"/>
              </a:spcAft>
              <a:buSzPts val="1800"/>
              <a:buChar char="●"/>
            </a:pPr>
            <a:r>
              <a:rPr lang="en" sz="1600" b="1" dirty="0"/>
              <a:t>Resource Methods</a:t>
            </a:r>
            <a:r>
              <a:rPr lang="en" sz="1600" dirty="0"/>
              <a:t>: </a:t>
            </a:r>
            <a:endParaRPr sz="1600" dirty="0"/>
          </a:p>
          <a:p>
            <a:pPr marL="914400" lvl="1" indent="-317500" algn="l" rtl="0">
              <a:spcBef>
                <a:spcPts val="0"/>
              </a:spcBef>
              <a:spcAft>
                <a:spcPts val="0"/>
              </a:spcAft>
              <a:buSzPts val="1400"/>
              <a:buChar char="○"/>
            </a:pPr>
            <a:r>
              <a:rPr lang="en" sz="1400" dirty="0"/>
              <a:t>e.g. CRUD operations</a:t>
            </a:r>
            <a:endParaRPr sz="1400" dirty="0"/>
          </a:p>
          <a:p>
            <a:pPr marL="914400" lvl="1" indent="-317500" algn="l" rtl="0">
              <a:spcBef>
                <a:spcPts val="0"/>
              </a:spcBef>
              <a:spcAft>
                <a:spcPts val="0"/>
              </a:spcAft>
              <a:buSzPts val="1400"/>
              <a:buChar char="○"/>
            </a:pPr>
            <a:r>
              <a:rPr lang="en" sz="1400" dirty="0"/>
              <a:t>Can be HTTP’s GET/PUT/POST/DELETE/PATCH, but not necessarily</a:t>
            </a:r>
            <a:endParaRPr sz="1400" dirty="0"/>
          </a:p>
          <a:p>
            <a:pPr marL="457200" lvl="0" indent="-342900" algn="l" rtl="0">
              <a:spcBef>
                <a:spcPts val="0"/>
              </a:spcBef>
              <a:spcAft>
                <a:spcPts val="0"/>
              </a:spcAft>
              <a:buSzPts val="1800"/>
              <a:buChar char="●"/>
            </a:pPr>
            <a:r>
              <a:rPr lang="en" sz="1600" dirty="0"/>
              <a:t>Driven by UI or by DB?</a:t>
            </a:r>
            <a:endParaRPr sz="1600" dirty="0"/>
          </a:p>
          <a:p>
            <a:pPr marL="914400" lvl="1" indent="-317500" algn="l" rtl="0">
              <a:spcBef>
                <a:spcPts val="0"/>
              </a:spcBef>
              <a:spcAft>
                <a:spcPts val="0"/>
              </a:spcAft>
              <a:buSzPts val="1400"/>
              <a:buChar char="○"/>
            </a:pPr>
            <a:r>
              <a:rPr lang="en" sz="1400" dirty="0"/>
              <a:t>You might be tempted to copy-pasta your DB schema….</a:t>
            </a:r>
            <a:endParaRPr sz="1400" dirty="0"/>
          </a:p>
          <a:p>
            <a:pPr marL="914400" lvl="1" indent="-317500" algn="l" rtl="0">
              <a:spcBef>
                <a:spcPts val="0"/>
              </a:spcBef>
              <a:spcAft>
                <a:spcPts val="0"/>
              </a:spcAft>
              <a:buSzPts val="1400"/>
              <a:buChar char="○"/>
            </a:pPr>
            <a:r>
              <a:rPr lang="en" sz="1400" dirty="0"/>
              <a:t>...but good RESTful API interfaces often are driven by the UI more than the DB</a:t>
            </a:r>
            <a:endParaRPr sz="1400" dirty="0"/>
          </a:p>
          <a:p>
            <a:pPr marL="914400" lvl="1" indent="-317500" algn="l" rtl="0">
              <a:spcBef>
                <a:spcPts val="0"/>
              </a:spcBef>
              <a:spcAft>
                <a:spcPts val="0"/>
              </a:spcAft>
              <a:buSzPts val="1400"/>
              <a:buChar char="○"/>
            </a:pPr>
            <a:r>
              <a:rPr lang="en" sz="1400" dirty="0"/>
              <a:t>e.g. A “review” for a product will hit lots of tables</a:t>
            </a:r>
            <a:endParaRPr sz="1400" dirty="0"/>
          </a:p>
          <a:p>
            <a:pPr marL="914400" lvl="1" indent="-317500" algn="l" rtl="0">
              <a:spcBef>
                <a:spcPts val="0"/>
              </a:spcBef>
              <a:spcAft>
                <a:spcPts val="0"/>
              </a:spcAft>
              <a:buSzPts val="1400"/>
              <a:buChar char="○"/>
            </a:pPr>
            <a:r>
              <a:rPr lang="en" sz="1400" dirty="0"/>
              <a:t>Increasing usability is about decreasing what people have to remember, so:</a:t>
            </a:r>
            <a:br>
              <a:rPr lang="en" sz="1400" dirty="0"/>
            </a:br>
            <a:r>
              <a:rPr lang="en" sz="1400" i="1" dirty="0"/>
              <a:t>Don’t force your API team or your client team to know your DB schema!</a:t>
            </a:r>
            <a:endParaRPr sz="1400" i="1" dirty="0"/>
          </a:p>
          <a:p>
            <a:pPr marL="457200" lvl="0" indent="-342900" algn="l" rtl="0">
              <a:spcBef>
                <a:spcPts val="0"/>
              </a:spcBef>
              <a:spcAft>
                <a:spcPts val="0"/>
              </a:spcAft>
              <a:buSzPts val="1800"/>
              <a:buChar char="●"/>
            </a:pPr>
            <a:r>
              <a:rPr lang="en" sz="1600" dirty="0"/>
              <a:t>Structured data return, e.g. json or xml</a:t>
            </a:r>
          </a:p>
          <a:p>
            <a:pPr marL="457200" lvl="0" indent="-342900" algn="l" rtl="0">
              <a:spcBef>
                <a:spcPts val="0"/>
              </a:spcBef>
              <a:spcAft>
                <a:spcPts val="0"/>
              </a:spcAft>
              <a:buSzPts val="1800"/>
              <a:buChar char="●"/>
            </a:pPr>
            <a:endParaRPr lang="en" sz="1600" dirty="0"/>
          </a:p>
          <a:p>
            <a:r>
              <a:rPr lang="en" sz="1600" dirty="0"/>
              <a:t>Nameing conventions reference: </a:t>
            </a:r>
            <a:r>
              <a:rPr lang="en-US" sz="1600" u="sng" dirty="0">
                <a:solidFill>
                  <a:schemeClr val="hlink"/>
                </a:solidFill>
                <a:hlinkClick r:id="rId3"/>
              </a:rPr>
              <a:t>https://restfulapi.net/resource-naming/</a:t>
            </a:r>
            <a:endParaRPr lang="en-US" sz="1600" dirty="0"/>
          </a:p>
          <a:p>
            <a:pPr marL="457200" lvl="0" indent="-342900" algn="l" rtl="0">
              <a:spcBef>
                <a:spcPts val="0"/>
              </a:spcBef>
              <a:spcAft>
                <a:spcPts val="0"/>
              </a:spcAft>
              <a:buSzPts val="1800"/>
              <a:buChar char="●"/>
            </a:pPr>
            <a:endParaRPr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22"/>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Layered system</a:t>
            </a:r>
            <a:endParaRPr dirty="0"/>
          </a:p>
        </p:txBody>
      </p:sp>
      <p:sp>
        <p:nvSpPr>
          <p:cNvPr id="111" name="Google Shape;111;p22"/>
          <p:cNvSpPr txBox="1">
            <a:spLocks noGrp="1"/>
          </p:cNvSpPr>
          <p:nvPr>
            <p:ph type="body" idx="1"/>
          </p:nvPr>
        </p:nvSpPr>
        <p:spPr>
          <a:xfrm>
            <a:off x="311700" y="1362635"/>
            <a:ext cx="8520600" cy="320624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sz="1800" dirty="0"/>
              <a:t>By building your API in layers, you can move them to separate servers</a:t>
            </a:r>
            <a:endParaRPr sz="1800" dirty="0"/>
          </a:p>
          <a:p>
            <a:pPr marL="457200" lvl="0" indent="-342900" algn="l" rtl="0">
              <a:spcBef>
                <a:spcPts val="0"/>
              </a:spcBef>
              <a:spcAft>
                <a:spcPts val="0"/>
              </a:spcAft>
              <a:buSzPts val="1800"/>
              <a:buChar char="●"/>
            </a:pPr>
            <a:r>
              <a:rPr lang="en" sz="1800" dirty="0"/>
              <a:t>Also could help organize your team (Conway’s Law)</a:t>
            </a:r>
            <a:endParaRPr sz="1800" dirty="0"/>
          </a:p>
          <a:p>
            <a:pPr marL="457200" lvl="0" indent="-342900" algn="l" rtl="0">
              <a:spcBef>
                <a:spcPts val="0"/>
              </a:spcBef>
              <a:spcAft>
                <a:spcPts val="0"/>
              </a:spcAft>
              <a:buSzPts val="1800"/>
              <a:buChar char="●"/>
            </a:pPr>
            <a:r>
              <a:rPr lang="en" sz="1800" dirty="0"/>
              <a:t>Common layers </a:t>
            </a:r>
            <a:endParaRPr sz="1800" dirty="0"/>
          </a:p>
          <a:p>
            <a:pPr marL="914400" lvl="1" indent="-317500" algn="l" rtl="0">
              <a:spcBef>
                <a:spcPts val="0"/>
              </a:spcBef>
              <a:spcAft>
                <a:spcPts val="0"/>
              </a:spcAft>
              <a:buSzPts val="1400"/>
              <a:buChar char="○"/>
            </a:pPr>
            <a:r>
              <a:rPr lang="en" sz="1600" dirty="0"/>
              <a:t>Routing</a:t>
            </a:r>
            <a:endParaRPr sz="1600" dirty="0"/>
          </a:p>
          <a:p>
            <a:pPr marL="914400" lvl="1" indent="-317500" algn="l" rtl="0">
              <a:spcBef>
                <a:spcPts val="0"/>
              </a:spcBef>
              <a:spcAft>
                <a:spcPts val="0"/>
              </a:spcAft>
              <a:buSzPts val="1400"/>
              <a:buChar char="○"/>
            </a:pPr>
            <a:r>
              <a:rPr lang="en" sz="1600" dirty="0"/>
              <a:t>Authentication</a:t>
            </a:r>
            <a:endParaRPr sz="1600" dirty="0"/>
          </a:p>
          <a:p>
            <a:pPr marL="914400" lvl="1" indent="-317500" algn="l" rtl="0">
              <a:spcBef>
                <a:spcPts val="0"/>
              </a:spcBef>
              <a:spcAft>
                <a:spcPts val="0"/>
              </a:spcAft>
              <a:buSzPts val="1400"/>
              <a:buChar char="○"/>
            </a:pPr>
            <a:r>
              <a:rPr lang="en" sz="1600" dirty="0"/>
              <a:t>Reading API</a:t>
            </a:r>
            <a:endParaRPr sz="1600" dirty="0"/>
          </a:p>
          <a:p>
            <a:pPr marL="914400" lvl="1" indent="-317500" algn="l" rtl="0">
              <a:spcBef>
                <a:spcPts val="0"/>
              </a:spcBef>
              <a:spcAft>
                <a:spcPts val="0"/>
              </a:spcAft>
              <a:buSzPts val="1400"/>
              <a:buChar char="○"/>
            </a:pPr>
            <a:r>
              <a:rPr lang="en" sz="1600" dirty="0"/>
              <a:t>CRUD API</a:t>
            </a:r>
            <a:endParaRPr sz="1600" dirty="0"/>
          </a:p>
          <a:p>
            <a:pPr marL="914400" lvl="1" indent="-317500" algn="l" rtl="0">
              <a:spcBef>
                <a:spcPts val="0"/>
              </a:spcBef>
              <a:spcAft>
                <a:spcPts val="0"/>
              </a:spcAft>
              <a:buSzPts val="1400"/>
              <a:buChar char="○"/>
            </a:pPr>
            <a:r>
              <a:rPr lang="en" sz="1600" dirty="0"/>
              <a:t>Query API</a:t>
            </a:r>
            <a:endParaRPr sz="1600" dirty="0"/>
          </a:p>
          <a:p>
            <a:pPr marL="914400" lvl="1" indent="-317500" algn="l" rtl="0">
              <a:spcBef>
                <a:spcPts val="0"/>
              </a:spcBef>
              <a:spcAft>
                <a:spcPts val="0"/>
              </a:spcAft>
              <a:buSzPts val="1400"/>
              <a:buChar char="○"/>
            </a:pPr>
            <a:r>
              <a:rPr lang="en" sz="1600" dirty="0"/>
              <a:t>Administrative API</a:t>
            </a:r>
            <a:endParaRPr sz="1600" dirty="0"/>
          </a:p>
          <a:p>
            <a:pPr marL="914400" lvl="1" indent="-317500" algn="l" rtl="0">
              <a:spcBef>
                <a:spcPts val="0"/>
              </a:spcBef>
              <a:spcAft>
                <a:spcPts val="0"/>
              </a:spcAft>
              <a:buSzPts val="1400"/>
              <a:buChar char="○"/>
            </a:pPr>
            <a:r>
              <a:rPr lang="en" sz="1600" dirty="0"/>
              <a:t>Caching is often a layer</a:t>
            </a:r>
            <a:endParaRPr sz="1600" dirty="0"/>
          </a:p>
          <a:p>
            <a:pPr marL="457200" lvl="0" indent="-342900" algn="l" rtl="0">
              <a:spcBef>
                <a:spcPts val="0"/>
              </a:spcBef>
              <a:spcAft>
                <a:spcPts val="0"/>
              </a:spcAft>
              <a:buSzPts val="1800"/>
              <a:buChar char="●"/>
            </a:pPr>
            <a:r>
              <a:rPr lang="en" sz="1800" dirty="0"/>
              <a:t>Similar notions</a:t>
            </a:r>
            <a:endParaRPr sz="1800" dirty="0"/>
          </a:p>
          <a:p>
            <a:pPr marL="914400" lvl="1" indent="-317500" algn="l" rtl="0">
              <a:spcBef>
                <a:spcPts val="0"/>
              </a:spcBef>
              <a:spcAft>
                <a:spcPts val="0"/>
              </a:spcAft>
              <a:buSzPts val="1400"/>
              <a:buChar char="○"/>
            </a:pPr>
            <a:r>
              <a:rPr lang="en" sz="1600" i="1" dirty="0"/>
              <a:t>Middleware</a:t>
            </a:r>
            <a:r>
              <a:rPr lang="en" sz="1600" dirty="0"/>
              <a:t> in web often refers to these layers</a:t>
            </a:r>
            <a:endParaRPr sz="1600" dirty="0"/>
          </a:p>
          <a:p>
            <a:pPr marL="914400" lvl="1" indent="-317500" algn="l" rtl="0">
              <a:spcBef>
                <a:spcPts val="0"/>
              </a:spcBef>
              <a:spcAft>
                <a:spcPts val="0"/>
              </a:spcAft>
              <a:buSzPts val="1400"/>
              <a:buChar char="○"/>
            </a:pPr>
            <a:r>
              <a:rPr lang="en" sz="1600" i="1" dirty="0"/>
              <a:t>Microservices</a:t>
            </a:r>
            <a:r>
              <a:rPr lang="en" sz="1600" dirty="0"/>
              <a:t>: take this notion and cranks it to </a:t>
            </a:r>
            <a:r>
              <a:rPr lang="en" sz="1600"/>
              <a:t>the extreme</a:t>
            </a:r>
            <a:endParaRPr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ADA56-930F-A37F-E68D-E4E57C7730E9}"/>
              </a:ext>
            </a:extLst>
          </p:cNvPr>
          <p:cNvSpPr>
            <a:spLocks noGrp="1"/>
          </p:cNvSpPr>
          <p:nvPr>
            <p:ph type="title"/>
          </p:nvPr>
        </p:nvSpPr>
        <p:spPr/>
        <p:txBody>
          <a:bodyPr/>
          <a:lstStyle/>
          <a:p>
            <a:r>
              <a:rPr lang="en-US" dirty="0"/>
              <a:t>Code on Demand</a:t>
            </a:r>
          </a:p>
        </p:txBody>
      </p:sp>
      <p:sp>
        <p:nvSpPr>
          <p:cNvPr id="3" name="Text Placeholder 2">
            <a:extLst>
              <a:ext uri="{FF2B5EF4-FFF2-40B4-BE49-F238E27FC236}">
                <a16:creationId xmlns:a16="http://schemas.microsoft.com/office/drawing/2014/main" id="{17B63348-2DE3-85FF-7341-94F97FC2E2DE}"/>
              </a:ext>
            </a:extLst>
          </p:cNvPr>
          <p:cNvSpPr>
            <a:spLocks noGrp="1"/>
          </p:cNvSpPr>
          <p:nvPr>
            <p:ph type="body" idx="1"/>
          </p:nvPr>
        </p:nvSpPr>
        <p:spPr>
          <a:xfrm>
            <a:off x="311700" y="1402491"/>
            <a:ext cx="8520600" cy="3166383"/>
          </a:xfrm>
        </p:spPr>
        <p:txBody>
          <a:bodyPr/>
          <a:lstStyle/>
          <a:p>
            <a:r>
              <a:rPr lang="en-US" b="1" dirty="0"/>
              <a:t>Classic web example</a:t>
            </a:r>
            <a:endParaRPr lang="en-US" dirty="0"/>
          </a:p>
          <a:p>
            <a:pPr lvl="1">
              <a:spcBef>
                <a:spcPts val="0"/>
              </a:spcBef>
            </a:pPr>
            <a:r>
              <a:rPr lang="en-US" dirty="0"/>
              <a:t>HTML page pulls </a:t>
            </a:r>
            <a:r>
              <a:rPr lang="en-US" b="1" dirty="0"/>
              <a:t>JavaScript</a:t>
            </a:r>
            <a:r>
              <a:rPr lang="en-US" dirty="0"/>
              <a:t> (or </a:t>
            </a:r>
            <a:r>
              <a:rPr lang="en-US" b="1" dirty="0" err="1"/>
              <a:t>WebAssembly</a:t>
            </a:r>
            <a:r>
              <a:rPr lang="en-US" dirty="0"/>
              <a:t>) that adds features, validation, UI logic.</a:t>
            </a:r>
          </a:p>
          <a:p>
            <a:pPr lvl="1">
              <a:spcBef>
                <a:spcPts val="0"/>
              </a:spcBef>
            </a:pPr>
            <a:r>
              <a:rPr lang="en-US" dirty="0"/>
              <a:t>The </a:t>
            </a:r>
            <a:r>
              <a:rPr lang="en-US" i="1" dirty="0"/>
              <a:t>representation</a:t>
            </a:r>
            <a:r>
              <a:rPr lang="en-US" dirty="0"/>
              <a:t> includes code; the browser executes it.</a:t>
            </a:r>
          </a:p>
          <a:p>
            <a:pPr lvl="1"/>
            <a:endParaRPr lang="en-US" dirty="0"/>
          </a:p>
          <a:p>
            <a:pPr marL="139700" indent="0">
              <a:buNone/>
            </a:pPr>
            <a:r>
              <a:rPr lang="en-US" dirty="0"/>
              <a:t>Code on demand lets the server </a:t>
            </a:r>
            <a:r>
              <a:rPr lang="en-US" i="1" dirty="0"/>
              <a:t>loan</a:t>
            </a:r>
            <a:r>
              <a:rPr lang="en-US" dirty="0"/>
              <a:t> the client some smarts; handy for speed and evolvability, but you pay in security and complexity, so use it sparingly and sandbox it.</a:t>
            </a:r>
          </a:p>
        </p:txBody>
      </p:sp>
    </p:spTree>
    <p:extLst>
      <p:ext uri="{BB962C8B-B14F-4D97-AF65-F5344CB8AC3E}">
        <p14:creationId xmlns:p14="http://schemas.microsoft.com/office/powerpoint/2010/main" val="1543012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A94AC-72BE-4611-AF49-B21D185CABC1}"/>
              </a:ext>
            </a:extLst>
          </p:cNvPr>
          <p:cNvSpPr>
            <a:spLocks noGrp="1"/>
          </p:cNvSpPr>
          <p:nvPr>
            <p:ph type="title"/>
          </p:nvPr>
        </p:nvSpPr>
        <p:spPr/>
        <p:txBody>
          <a:bodyPr/>
          <a:lstStyle/>
          <a:p>
            <a:r>
              <a:rPr lang="en-US" dirty="0"/>
              <a:t>REST is an answer to a problem …</a:t>
            </a:r>
          </a:p>
        </p:txBody>
      </p:sp>
      <p:sp>
        <p:nvSpPr>
          <p:cNvPr id="3" name="Text Placeholder 2">
            <a:extLst>
              <a:ext uri="{FF2B5EF4-FFF2-40B4-BE49-F238E27FC236}">
                <a16:creationId xmlns:a16="http://schemas.microsoft.com/office/drawing/2014/main" id="{5C84C291-8773-4021-AFF0-6524D8CE6BDA}"/>
              </a:ext>
            </a:extLst>
          </p:cNvPr>
          <p:cNvSpPr>
            <a:spLocks noGrp="1"/>
          </p:cNvSpPr>
          <p:nvPr>
            <p:ph type="body" idx="1"/>
          </p:nvPr>
        </p:nvSpPr>
        <p:spPr>
          <a:xfrm>
            <a:off x="283125" y="1348418"/>
            <a:ext cx="8520600" cy="3416400"/>
          </a:xfrm>
        </p:spPr>
        <p:txBody>
          <a:bodyPr/>
          <a:lstStyle/>
          <a:p>
            <a:r>
              <a:rPr lang="en-US" dirty="0"/>
              <a:t>When you wrote your DB code, you had</a:t>
            </a:r>
          </a:p>
          <a:p>
            <a:pPr marL="596900" lvl="1" indent="0">
              <a:buNone/>
            </a:pPr>
            <a:r>
              <a:rPr lang="en-US" dirty="0" err="1"/>
              <a:t>Test_xx_functionName</a:t>
            </a:r>
            <a:endParaRPr lang="en-US" dirty="0"/>
          </a:p>
          <a:p>
            <a:pPr marL="1054100" lvl="2" indent="0">
              <a:buNone/>
            </a:pPr>
            <a:r>
              <a:rPr lang="en-US" dirty="0" err="1"/>
              <a:t>myFunction</a:t>
            </a:r>
            <a:r>
              <a:rPr lang="en-US" dirty="0"/>
              <a:t>(value1, value2) …</a:t>
            </a:r>
          </a:p>
          <a:p>
            <a:pPr marL="596900" lvl="1" indent="0">
              <a:buNone/>
            </a:pPr>
            <a:r>
              <a:rPr lang="en-US" dirty="0"/>
              <a:t>	This is a function call.  In this case, both pieces of code (test code and </a:t>
            </a:r>
            <a:r>
              <a:rPr lang="en-US" dirty="0" err="1"/>
              <a:t>myFunction</a:t>
            </a:r>
            <a:r>
              <a:rPr lang="en-US" dirty="0"/>
              <a:t>) are on the same computer</a:t>
            </a:r>
          </a:p>
          <a:p>
            <a:pPr marL="596900" lvl="1" indent="0">
              <a:buNone/>
            </a:pPr>
            <a:endParaRPr lang="en-US" dirty="0"/>
          </a:p>
          <a:p>
            <a:pPr marL="425450" indent="-285750"/>
            <a:r>
              <a:rPr lang="en-US" dirty="0"/>
              <a:t>What do you do when your code on computer1, needs to call a function on computer2?</a:t>
            </a:r>
          </a:p>
          <a:p>
            <a:pPr marL="882650" lvl="1" indent="-285750"/>
            <a:r>
              <a:rPr lang="en-US" dirty="0"/>
              <a:t>REST is one of the answers (most common answer in today’s world of computing)</a:t>
            </a:r>
          </a:p>
        </p:txBody>
      </p:sp>
    </p:spTree>
    <p:extLst>
      <p:ext uri="{BB962C8B-B14F-4D97-AF65-F5344CB8AC3E}">
        <p14:creationId xmlns:p14="http://schemas.microsoft.com/office/powerpoint/2010/main" val="2097702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Historical Context for REST</a:t>
            </a:r>
            <a:endParaRPr dirty="0"/>
          </a:p>
        </p:txBody>
      </p:sp>
      <p:sp>
        <p:nvSpPr>
          <p:cNvPr id="61" name="Google Shape;61;p14"/>
          <p:cNvSpPr txBox="1">
            <a:spLocks noGrp="1"/>
          </p:cNvSpPr>
          <p:nvPr>
            <p:ph type="body" idx="1"/>
          </p:nvPr>
        </p:nvSpPr>
        <p:spPr>
          <a:xfrm>
            <a:off x="311700" y="1272746"/>
            <a:ext cx="8520600" cy="3600250"/>
          </a:xfrm>
          <a:prstGeom prst="rect">
            <a:avLst/>
          </a:prstGeom>
        </p:spPr>
        <p:txBody>
          <a:bodyPr spcFirstLastPara="1" wrap="square" lIns="91425" tIns="91425" rIns="91425" bIns="91425" anchor="t" anchorCtr="0">
            <a:noAutofit/>
          </a:bodyPr>
          <a:lstStyle/>
          <a:p>
            <a:r>
              <a:rPr lang="en-US" sz="1400" b="1" dirty="0"/>
              <a:t>Standardize the Web stack</a:t>
            </a:r>
            <a:br>
              <a:rPr lang="en-US" sz="1400" dirty="0"/>
            </a:br>
            <a:r>
              <a:rPr lang="en-US" sz="1400" dirty="0"/>
              <a:t>Teams needed a common cookbook. HTML 4.01 + CSS said how pages should look; HTTP/1.1 said how browsers/servers talk—keep the connection open, reuse it, cache results. That let the web feel faster without changing anyone’s app code.</a:t>
            </a:r>
          </a:p>
          <a:p>
            <a:r>
              <a:rPr lang="en-US" sz="1400" b="1" dirty="0"/>
              <a:t>Integrate heterogeneous systems over the Web</a:t>
            </a:r>
            <a:br>
              <a:rPr lang="en-US" sz="1400" dirty="0"/>
            </a:br>
            <a:r>
              <a:rPr lang="en-US" sz="1400" dirty="0"/>
              <a:t>Different companies ran different tech stacks, but </a:t>
            </a:r>
            <a:r>
              <a:rPr lang="en-US" sz="1400" b="1" dirty="0"/>
              <a:t>everyone</a:t>
            </a:r>
            <a:r>
              <a:rPr lang="en-US" sz="1400" dirty="0"/>
              <a:t> could speak HTTP through port 80/443. That made HTTP the universal handshake. CORBA/DCOM needed special plumbing; SOAP/XML-RPC tried to ride on HTTP but mostly treated it like a dumb tunnel (e.g., ship things in BODY through POST).</a:t>
            </a:r>
          </a:p>
          <a:p>
            <a:r>
              <a:rPr lang="en-US" sz="1400" b="1" dirty="0"/>
              <a:t>Scale across slow/flaky networks</a:t>
            </a:r>
            <a:br>
              <a:rPr lang="en-US" sz="1400" dirty="0"/>
            </a:br>
            <a:r>
              <a:rPr lang="en-US" sz="1400" dirty="0"/>
              <a:t>Bandwidth was expensive and unreliable. So we made the network do work for us: caches (proxies, CDNs) reuse responses; headers like </a:t>
            </a:r>
            <a:r>
              <a:rPr lang="en-US" dirty="0"/>
              <a:t>ETag</a:t>
            </a:r>
            <a:r>
              <a:rPr lang="en-US" sz="1400" dirty="0"/>
              <a:t> and </a:t>
            </a:r>
            <a:r>
              <a:rPr lang="en-US" dirty="0"/>
              <a:t>Cache-Control</a:t>
            </a:r>
            <a:r>
              <a:rPr lang="en-US" sz="1400" dirty="0"/>
              <a:t> prevent re-downloading; and stateless servers sit behind load balancers so any machine can serve any request.</a:t>
            </a:r>
          </a:p>
          <a:p>
            <a:r>
              <a:rPr lang="en-US" sz="1400" b="1" dirty="0"/>
              <a:t>Decouple teams; evolve independently</a:t>
            </a:r>
            <a:br>
              <a:rPr lang="en-US" sz="1400" dirty="0"/>
            </a:br>
            <a:r>
              <a:rPr lang="en-US" sz="1400" dirty="0"/>
              <a:t>REST is a set of constraints, not a product. Use a </a:t>
            </a:r>
            <a:r>
              <a:rPr lang="en-US" sz="1400" b="1" dirty="0"/>
              <a:t>uniform interface</a:t>
            </a:r>
            <a:r>
              <a:rPr lang="en-US" sz="1400" dirty="0"/>
              <a:t> (GET/POST/PUT/DELETE), think in </a:t>
            </a:r>
            <a:r>
              <a:rPr lang="en-US" sz="1400" b="1" dirty="0"/>
              <a:t>resources</a:t>
            </a:r>
            <a:r>
              <a:rPr lang="en-US" sz="1400" dirty="0"/>
              <a:t> (nouns with URLs), and pass </a:t>
            </a:r>
            <a:r>
              <a:rPr lang="en-US" sz="1400" b="1" dirty="0"/>
              <a:t>representations</a:t>
            </a:r>
            <a:r>
              <a:rPr lang="en-US" sz="1400" dirty="0"/>
              <a:t> (JSON, HTML). Because everyone follows the same rules, teams can change internals without breaking each other.</a:t>
            </a:r>
          </a:p>
          <a:p>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E40DE-ED54-8FB3-2DD3-1EDDC54A890C}"/>
              </a:ext>
            </a:extLst>
          </p:cNvPr>
          <p:cNvSpPr>
            <a:spLocks noGrp="1"/>
          </p:cNvSpPr>
          <p:nvPr>
            <p:ph type="title"/>
          </p:nvPr>
        </p:nvSpPr>
        <p:spPr/>
        <p:txBody>
          <a:bodyPr/>
          <a:lstStyle/>
          <a:p>
            <a:r>
              <a:rPr lang="en" dirty="0"/>
              <a:t>Historical Context for REST</a:t>
            </a:r>
            <a:endParaRPr lang="en-US" dirty="0"/>
          </a:p>
        </p:txBody>
      </p:sp>
      <p:sp>
        <p:nvSpPr>
          <p:cNvPr id="3" name="Text Placeholder 2">
            <a:extLst>
              <a:ext uri="{FF2B5EF4-FFF2-40B4-BE49-F238E27FC236}">
                <a16:creationId xmlns:a16="http://schemas.microsoft.com/office/drawing/2014/main" id="{BFC62BD8-C5DD-6067-8865-CD17DE31EE0C}"/>
              </a:ext>
            </a:extLst>
          </p:cNvPr>
          <p:cNvSpPr>
            <a:spLocks noGrp="1"/>
          </p:cNvSpPr>
          <p:nvPr>
            <p:ph type="body" idx="1"/>
          </p:nvPr>
        </p:nvSpPr>
        <p:spPr>
          <a:xfrm>
            <a:off x="311700" y="1303637"/>
            <a:ext cx="8520600" cy="3265237"/>
          </a:xfrm>
        </p:spPr>
        <p:txBody>
          <a:bodyPr/>
          <a:lstStyle/>
          <a:p>
            <a:r>
              <a:rPr lang="en-US" b="1" dirty="0"/>
              <a:t>Go wireless &amp; global</a:t>
            </a:r>
            <a:br>
              <a:rPr lang="en-US" dirty="0"/>
            </a:br>
            <a:r>
              <a:rPr lang="en-US" dirty="0"/>
              <a:t>Wi-Fi and mobile meant higher latency and lower bandwidth. Chatty protocols punish users; cacheable, one-round-trip requests reward them. REST leans on HTTP caching and predictable URLs to behave well on sketchy connections.</a:t>
            </a:r>
          </a:p>
          <a:p>
            <a:r>
              <a:rPr lang="en-US" b="1" dirty="0"/>
              <a:t>Ship faster, change safely</a:t>
            </a:r>
            <a:br>
              <a:rPr lang="en-US" dirty="0"/>
            </a:br>
            <a:r>
              <a:rPr lang="en-US" dirty="0"/>
              <a:t>Agile pushed shorter cycles. Simple, </a:t>
            </a:r>
            <a:r>
              <a:rPr lang="en-US" dirty="0" err="1"/>
              <a:t>texty</a:t>
            </a:r>
            <a:r>
              <a:rPr lang="en-US" dirty="0"/>
              <a:t> contracts (early JSON) are easier to read, diff, and mock in tests. You can automate them in CI, generate docs, and iterate without redeploying everything.</a:t>
            </a:r>
          </a:p>
          <a:p>
            <a:r>
              <a:rPr lang="en-US" b="1" dirty="0"/>
              <a:t>Boom → Bust pressure</a:t>
            </a:r>
            <a:br>
              <a:rPr lang="en-US" dirty="0"/>
            </a:br>
            <a:r>
              <a:rPr lang="en-US" dirty="0"/>
              <a:t>After the dot-com crash, cost mattered. Stateless + cacheable systems are cheaper to scale and operate. Fewer custom middleboxes, more commodity infrastructure.</a:t>
            </a:r>
          </a:p>
          <a:p>
            <a:r>
              <a:rPr lang="en-US" dirty="0"/>
              <a:t>Given the web’s physics and the business pressure, the winning approach is to treat HTTP as an application protocol, so intermediaries can help, clients and servers can evolve independently, and every request carries everything it needs. That approach is REST.</a:t>
            </a:r>
          </a:p>
        </p:txBody>
      </p:sp>
    </p:spTree>
    <p:extLst>
      <p:ext uri="{BB962C8B-B14F-4D97-AF65-F5344CB8AC3E}">
        <p14:creationId xmlns:p14="http://schemas.microsoft.com/office/powerpoint/2010/main" val="3685038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5"/>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chemeClr val="accent1"/>
                </a:solidFill>
              </a:rPr>
              <a:t>RE</a:t>
            </a:r>
            <a:r>
              <a:rPr lang="en"/>
              <a:t>presentational </a:t>
            </a:r>
            <a:r>
              <a:rPr lang="en" b="1">
                <a:solidFill>
                  <a:schemeClr val="accent1"/>
                </a:solidFill>
              </a:rPr>
              <a:t>S</a:t>
            </a:r>
            <a:r>
              <a:rPr lang="en"/>
              <a:t>tate </a:t>
            </a:r>
            <a:r>
              <a:rPr lang="en" b="1">
                <a:solidFill>
                  <a:schemeClr val="accent1"/>
                </a:solidFill>
              </a:rPr>
              <a:t>T</a:t>
            </a:r>
            <a:r>
              <a:rPr lang="en"/>
              <a:t>ransfer</a:t>
            </a:r>
            <a:endParaRPr/>
          </a:p>
        </p:txBody>
      </p:sp>
      <p:sp>
        <p:nvSpPr>
          <p:cNvPr id="68" name="Google Shape;68;p15"/>
          <p:cNvSpPr txBox="1">
            <a:spLocks noGrp="1"/>
          </p:cNvSpPr>
          <p:nvPr>
            <p:ph type="body" idx="1"/>
          </p:nvPr>
        </p:nvSpPr>
        <p:spPr>
          <a:xfrm>
            <a:off x="311700" y="1355271"/>
            <a:ext cx="8520600" cy="3213604"/>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Architectural style with ~6 guiding constraints</a:t>
            </a:r>
            <a:endParaRPr dirty="0"/>
          </a:p>
          <a:p>
            <a:pPr marL="457200" lvl="0" indent="-342900" algn="l" rtl="0">
              <a:spcBef>
                <a:spcPts val="1600"/>
              </a:spcBef>
              <a:spcAft>
                <a:spcPts val="0"/>
              </a:spcAft>
              <a:buSzPts val="1800"/>
              <a:buAutoNum type="arabicPeriod"/>
            </a:pPr>
            <a:r>
              <a:rPr lang="en" dirty="0"/>
              <a:t>Client-server</a:t>
            </a:r>
            <a:endParaRPr dirty="0"/>
          </a:p>
          <a:p>
            <a:pPr marL="457200" lvl="0" indent="-342900" algn="l" rtl="0">
              <a:spcBef>
                <a:spcPts val="0"/>
              </a:spcBef>
              <a:spcAft>
                <a:spcPts val="0"/>
              </a:spcAft>
              <a:buSzPts val="1800"/>
              <a:buAutoNum type="arabicPeriod"/>
            </a:pPr>
            <a:r>
              <a:rPr lang="en" dirty="0"/>
              <a:t>Stateless</a:t>
            </a:r>
            <a:endParaRPr dirty="0"/>
          </a:p>
          <a:p>
            <a:pPr marL="457200" lvl="0" indent="-342900" algn="l" rtl="0">
              <a:spcBef>
                <a:spcPts val="0"/>
              </a:spcBef>
              <a:spcAft>
                <a:spcPts val="0"/>
              </a:spcAft>
              <a:buSzPts val="1800"/>
              <a:buAutoNum type="arabicPeriod"/>
            </a:pPr>
            <a:r>
              <a:rPr lang="en" dirty="0"/>
              <a:t>Cacheable</a:t>
            </a:r>
            <a:endParaRPr dirty="0"/>
          </a:p>
          <a:p>
            <a:pPr marL="457200" lvl="0" indent="-342900" algn="l" rtl="0">
              <a:spcBef>
                <a:spcPts val="0"/>
              </a:spcBef>
              <a:spcAft>
                <a:spcPts val="0"/>
              </a:spcAft>
              <a:buSzPts val="1800"/>
              <a:buAutoNum type="arabicPeriod"/>
            </a:pPr>
            <a:r>
              <a:rPr lang="en" dirty="0"/>
              <a:t>Uniform interface</a:t>
            </a:r>
            <a:endParaRPr dirty="0"/>
          </a:p>
          <a:p>
            <a:pPr marL="457200" lvl="0" indent="-342900" algn="l" rtl="0">
              <a:spcBef>
                <a:spcPts val="0"/>
              </a:spcBef>
              <a:spcAft>
                <a:spcPts val="0"/>
              </a:spcAft>
              <a:buSzPts val="1800"/>
              <a:buAutoNum type="arabicPeriod"/>
            </a:pPr>
            <a:r>
              <a:rPr lang="en" dirty="0"/>
              <a:t>Layered</a:t>
            </a:r>
            <a:endParaRPr dirty="0"/>
          </a:p>
          <a:p>
            <a:pPr marL="457200" lvl="0" indent="-342900" algn="l" rtl="0">
              <a:spcBef>
                <a:spcPts val="0"/>
              </a:spcBef>
              <a:spcAft>
                <a:spcPts val="0"/>
              </a:spcAft>
              <a:buSzPts val="1800"/>
              <a:buAutoNum type="arabicPeriod"/>
            </a:pPr>
            <a:r>
              <a:rPr lang="en" dirty="0"/>
              <a:t>Code on demand (optional)</a:t>
            </a:r>
            <a:endParaRPr dirty="0"/>
          </a:p>
          <a:p>
            <a:pPr marL="0" lvl="0" indent="0" algn="l" rtl="0">
              <a:spcBef>
                <a:spcPts val="1600"/>
              </a:spcBef>
              <a:spcAft>
                <a:spcPts val="0"/>
              </a:spcAft>
              <a:buNone/>
            </a:pPr>
            <a:r>
              <a:rPr lang="en" dirty="0"/>
              <a:t>This structure has heavily influenced web applications today</a:t>
            </a:r>
            <a:endParaRPr dirty="0"/>
          </a:p>
          <a:p>
            <a:pPr marL="0" lvl="0" indent="0" algn="l" rtl="0">
              <a:spcBef>
                <a:spcPts val="1600"/>
              </a:spcBef>
              <a:spcAft>
                <a:spcPts val="0"/>
              </a:spcAft>
              <a:buNone/>
            </a:pPr>
            <a:r>
              <a:rPr lang="en" dirty="0"/>
              <a:t>...but REST is not necessarily over HTTP</a:t>
            </a:r>
            <a:endParaRPr dirty="0"/>
          </a:p>
          <a:p>
            <a:pPr marL="0" lvl="0" indent="0" algn="l" rtl="0">
              <a:spcBef>
                <a:spcPts val="1600"/>
              </a:spcBef>
              <a:spcAft>
                <a:spcPts val="0"/>
              </a:spcAft>
              <a:buNone/>
            </a:pPr>
            <a:endParaRPr dirty="0"/>
          </a:p>
          <a:p>
            <a:pPr marL="0" lvl="0" indent="0" algn="l" rtl="0">
              <a:spcBef>
                <a:spcPts val="1600"/>
              </a:spcBef>
              <a:spcAft>
                <a:spcPts val="0"/>
              </a:spcAft>
              <a:buNone/>
            </a:pPr>
            <a:endParaRPr dirty="0"/>
          </a:p>
          <a:p>
            <a:pPr marL="0" lvl="0" indent="0" algn="l" rtl="0">
              <a:spcBef>
                <a:spcPts val="1600"/>
              </a:spcBef>
              <a:spcAft>
                <a:spcPts val="0"/>
              </a:spcAft>
              <a:buNone/>
            </a:pPr>
            <a:r>
              <a:rPr lang="en" dirty="0"/>
              <a:t> </a:t>
            </a:r>
            <a:endParaRPr dirty="0"/>
          </a:p>
          <a:p>
            <a:pPr marL="0" lvl="0" indent="0" algn="l" rtl="0">
              <a:spcBef>
                <a:spcPts val="1600"/>
              </a:spcBef>
              <a:spcAft>
                <a:spcPts val="1600"/>
              </a:spcAft>
              <a:buNone/>
            </a:pP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Client-Server</a:t>
            </a:r>
            <a:endParaRPr/>
          </a:p>
        </p:txBody>
      </p:sp>
      <p:sp>
        <p:nvSpPr>
          <p:cNvPr id="74" name="Google Shape;74;p16"/>
          <p:cNvSpPr txBox="1">
            <a:spLocks noGrp="1"/>
          </p:cNvSpPr>
          <p:nvPr>
            <p:ph type="body" idx="1"/>
          </p:nvPr>
        </p:nvSpPr>
        <p:spPr>
          <a:xfrm>
            <a:off x="311700" y="1389529"/>
            <a:ext cx="8520600" cy="3179346"/>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sz="1800" dirty="0"/>
              <a:t>Two systems</a:t>
            </a:r>
            <a:endParaRPr sz="1800" dirty="0"/>
          </a:p>
          <a:p>
            <a:pPr marL="914400" lvl="1" indent="-317500" algn="l" rtl="0">
              <a:spcBef>
                <a:spcPts val="0"/>
              </a:spcBef>
              <a:spcAft>
                <a:spcPts val="0"/>
              </a:spcAft>
              <a:buSzPts val="1400"/>
              <a:buChar char="○"/>
            </a:pPr>
            <a:r>
              <a:rPr lang="en" sz="1600" dirty="0"/>
              <a:t>Server: run all the time, listen for requests</a:t>
            </a:r>
            <a:endParaRPr sz="1600" dirty="0"/>
          </a:p>
          <a:p>
            <a:pPr marL="914400" lvl="1" indent="-317500" algn="l" rtl="0">
              <a:spcBef>
                <a:spcPts val="0"/>
              </a:spcBef>
              <a:spcAft>
                <a:spcPts val="0"/>
              </a:spcAft>
              <a:buSzPts val="1400"/>
              <a:buChar char="○"/>
            </a:pPr>
            <a:r>
              <a:rPr lang="en" sz="1600" dirty="0"/>
              <a:t>Client: talk to server</a:t>
            </a:r>
            <a:endParaRPr sz="1600" dirty="0"/>
          </a:p>
          <a:p>
            <a:pPr marL="457200" lvl="0" indent="-342900" algn="l" rtl="0">
              <a:spcBef>
                <a:spcPts val="0"/>
              </a:spcBef>
              <a:spcAft>
                <a:spcPts val="0"/>
              </a:spcAft>
              <a:buSzPts val="1800"/>
              <a:buChar char="●"/>
            </a:pPr>
            <a:r>
              <a:rPr lang="en" sz="1800" dirty="0">
                <a:solidFill>
                  <a:srgbClr val="FF0000"/>
                </a:solidFill>
              </a:rPr>
              <a:t>This can be </a:t>
            </a:r>
            <a:r>
              <a:rPr lang="en" sz="1800" dirty="0"/>
              <a:t>browser and web server</a:t>
            </a:r>
            <a:endParaRPr sz="1800" dirty="0"/>
          </a:p>
          <a:p>
            <a:pPr marL="457200" lvl="0" indent="-342900" algn="l" rtl="0">
              <a:spcBef>
                <a:spcPts val="0"/>
              </a:spcBef>
              <a:spcAft>
                <a:spcPts val="0"/>
              </a:spcAft>
              <a:buSzPts val="1800"/>
              <a:buChar char="●"/>
            </a:pPr>
            <a:r>
              <a:rPr lang="en" sz="1800" dirty="0"/>
              <a:t>BUT! Can be lots of other systems</a:t>
            </a:r>
            <a:endParaRPr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Statelessness</a:t>
            </a:r>
            <a:endParaRPr dirty="0"/>
          </a:p>
        </p:txBody>
      </p:sp>
      <p:sp>
        <p:nvSpPr>
          <p:cNvPr id="9" name="Rectangle 2">
            <a:extLst>
              <a:ext uri="{FF2B5EF4-FFF2-40B4-BE49-F238E27FC236}">
                <a16:creationId xmlns:a16="http://schemas.microsoft.com/office/drawing/2014/main" id="{88D54A94-B659-8F9D-2899-E01895DB783C}"/>
              </a:ext>
            </a:extLst>
          </p:cNvPr>
          <p:cNvSpPr>
            <a:spLocks noGrp="1" noChangeArrowheads="1"/>
          </p:cNvSpPr>
          <p:nvPr>
            <p:ph type="body" idx="1"/>
          </p:nvPr>
        </p:nvSpPr>
        <p:spPr bwMode="auto">
          <a:xfrm>
            <a:off x="311150" y="1607722"/>
            <a:ext cx="8520600"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lvl="0" indent="0" defTabSz="914400" eaLnBrk="0" fontAlgn="base" hangingPunct="0">
              <a:lnSpc>
                <a:spcPct val="100000"/>
              </a:lnSpc>
              <a:spcBef>
                <a:spcPct val="0"/>
              </a:spcBef>
              <a:spcAft>
                <a:spcPct val="0"/>
              </a:spcAft>
              <a:buClrTx/>
              <a:buSzTx/>
              <a:buFontTx/>
              <a:buChar char="•"/>
            </a:pPr>
            <a:r>
              <a:rPr lang="en-US" altLang="en-US" sz="1600" b="1" dirty="0">
                <a:solidFill>
                  <a:schemeClr val="tx1"/>
                </a:solidFill>
                <a:latin typeface="Arial" panose="020B0604020202020204" pitchFamily="34" charset="0"/>
              </a:rPr>
              <a:t> Definition:</a:t>
            </a:r>
            <a:r>
              <a:rPr lang="en-US" altLang="en-US" sz="1600" dirty="0">
                <a:solidFill>
                  <a:schemeClr val="tx1"/>
                </a:solidFill>
                <a:latin typeface="Arial" panose="020B0604020202020204" pitchFamily="34" charset="0"/>
              </a:rPr>
              <a:t> The server keeps </a:t>
            </a:r>
            <a:r>
              <a:rPr lang="en-US" altLang="en-US" sz="1600" b="1" dirty="0">
                <a:solidFill>
                  <a:schemeClr val="tx1"/>
                </a:solidFill>
                <a:latin typeface="Arial" panose="020B0604020202020204" pitchFamily="34" charset="0"/>
              </a:rPr>
              <a:t>no per-client session state</a:t>
            </a:r>
            <a:r>
              <a:rPr lang="en-US" altLang="en-US" sz="1600" dirty="0">
                <a:solidFill>
                  <a:schemeClr val="tx1"/>
                </a:solidFill>
                <a:latin typeface="Arial" panose="020B0604020202020204" pitchFamily="34" charset="0"/>
              </a:rPr>
              <a:t>. </a:t>
            </a:r>
          </a:p>
          <a:p>
            <a:pPr marL="457200" lvl="1" indent="0" defTabSz="914400" eaLnBrk="0" fontAlgn="base" hangingPunct="0">
              <a:lnSpc>
                <a:spcPct val="100000"/>
              </a:lnSpc>
              <a:spcBef>
                <a:spcPct val="0"/>
              </a:spcBef>
              <a:spcAft>
                <a:spcPct val="0"/>
              </a:spcAft>
              <a:buClrTx/>
              <a:buSzTx/>
              <a:buFontTx/>
              <a:buChar char="•"/>
            </a:pPr>
            <a:r>
              <a:rPr lang="en-US" altLang="en-US" sz="1400" dirty="0">
                <a:solidFill>
                  <a:schemeClr val="tx1"/>
                </a:solidFill>
                <a:latin typeface="Arial" panose="020B0604020202020204" pitchFamily="34" charset="0"/>
              </a:rPr>
              <a:t> Every request includes </a:t>
            </a:r>
            <a:r>
              <a:rPr lang="en-US" altLang="en-US" sz="1400" b="1" dirty="0">
                <a:solidFill>
                  <a:schemeClr val="tx1"/>
                </a:solidFill>
                <a:latin typeface="Arial" panose="020B0604020202020204" pitchFamily="34" charset="0"/>
              </a:rPr>
              <a:t>all info</a:t>
            </a:r>
            <a:r>
              <a:rPr lang="en-US" altLang="en-US" sz="1400" dirty="0">
                <a:solidFill>
                  <a:schemeClr val="tx1"/>
                </a:solidFill>
                <a:latin typeface="Arial" panose="020B0604020202020204" pitchFamily="34" charset="0"/>
              </a:rPr>
              <a:t> needed (auth, parameters, context).</a:t>
            </a:r>
          </a:p>
          <a:p>
            <a:pPr marL="0" lvl="0" indent="0" defTabSz="914400" eaLnBrk="0" fontAlgn="base" hangingPunct="0">
              <a:lnSpc>
                <a:spcPct val="100000"/>
              </a:lnSpc>
              <a:spcBef>
                <a:spcPct val="0"/>
              </a:spcBef>
              <a:spcAft>
                <a:spcPct val="0"/>
              </a:spcAft>
              <a:buClrTx/>
              <a:buSzTx/>
              <a:buFontTx/>
              <a:buChar char="•"/>
            </a:pPr>
            <a:r>
              <a:rPr lang="en-US" altLang="en-US" sz="1600" b="1" dirty="0">
                <a:solidFill>
                  <a:schemeClr val="tx1"/>
                </a:solidFill>
                <a:latin typeface="Arial" panose="020B0604020202020204" pitchFamily="34" charset="0"/>
              </a:rPr>
              <a:t> State placement:</a:t>
            </a:r>
          </a:p>
          <a:p>
            <a:pPr marL="457200" lvl="1" indent="0" defTabSz="914400" eaLnBrk="0" fontAlgn="base" hangingPunct="0">
              <a:lnSpc>
                <a:spcPct val="100000"/>
              </a:lnSpc>
              <a:spcBef>
                <a:spcPct val="0"/>
              </a:spcBef>
              <a:spcAft>
                <a:spcPct val="0"/>
              </a:spcAft>
              <a:buClrTx/>
              <a:buSzTx/>
              <a:buFontTx/>
              <a:buChar char="•"/>
            </a:pPr>
            <a:r>
              <a:rPr lang="en-US" altLang="en-US" sz="1400" b="1" dirty="0">
                <a:solidFill>
                  <a:schemeClr val="tx1"/>
                </a:solidFill>
                <a:latin typeface="Arial" panose="020B0604020202020204" pitchFamily="34" charset="0"/>
              </a:rPr>
              <a:t> Resource state</a:t>
            </a:r>
            <a:r>
              <a:rPr lang="en-US" altLang="en-US" sz="1400" dirty="0">
                <a:solidFill>
                  <a:schemeClr val="tx1"/>
                </a:solidFill>
                <a:latin typeface="Arial" panose="020B0604020202020204" pitchFamily="34" charset="0"/>
              </a:rPr>
              <a:t> lives in storage (DB, cache).</a:t>
            </a:r>
          </a:p>
          <a:p>
            <a:pPr marL="457200" lvl="1" indent="0" defTabSz="914400" eaLnBrk="0" fontAlgn="base" hangingPunct="0">
              <a:lnSpc>
                <a:spcPct val="100000"/>
              </a:lnSpc>
              <a:spcBef>
                <a:spcPct val="0"/>
              </a:spcBef>
              <a:spcAft>
                <a:spcPct val="0"/>
              </a:spcAft>
              <a:buClrTx/>
              <a:buSzTx/>
              <a:buFontTx/>
              <a:buChar char="•"/>
            </a:pPr>
            <a:r>
              <a:rPr lang="en-US" altLang="en-US" sz="1400" b="1" dirty="0">
                <a:solidFill>
                  <a:schemeClr val="tx1"/>
                </a:solidFill>
                <a:latin typeface="Arial" panose="020B0604020202020204" pitchFamily="34" charset="0"/>
              </a:rPr>
              <a:t> Application state</a:t>
            </a:r>
            <a:r>
              <a:rPr lang="en-US" altLang="en-US" sz="1400" dirty="0">
                <a:solidFill>
                  <a:schemeClr val="tx1"/>
                </a:solidFill>
                <a:latin typeface="Arial" panose="020B0604020202020204" pitchFamily="34" charset="0"/>
              </a:rPr>
              <a:t> (where the user is in a flow) lives </a:t>
            </a:r>
            <a:r>
              <a:rPr lang="en-US" altLang="en-US" sz="1400" b="1" dirty="0">
                <a:solidFill>
                  <a:schemeClr val="tx1"/>
                </a:solidFill>
                <a:latin typeface="Arial" panose="020B0604020202020204" pitchFamily="34" charset="0"/>
              </a:rPr>
              <a:t>on the client</a:t>
            </a:r>
            <a:r>
              <a:rPr lang="en-US" altLang="en-US" sz="1400" dirty="0">
                <a:solidFill>
                  <a:schemeClr val="tx1"/>
                </a:solidFill>
                <a:latin typeface="Arial" panose="020B0604020202020204" pitchFamily="34" charset="0"/>
              </a:rPr>
              <a:t>.</a:t>
            </a:r>
          </a:p>
          <a:p>
            <a:pPr marL="0" lvl="0" indent="0" defTabSz="914400" eaLnBrk="0" fontAlgn="base" hangingPunct="0">
              <a:lnSpc>
                <a:spcPct val="100000"/>
              </a:lnSpc>
              <a:spcBef>
                <a:spcPct val="0"/>
              </a:spcBef>
              <a:spcAft>
                <a:spcPct val="0"/>
              </a:spcAft>
              <a:buClrTx/>
              <a:buSzTx/>
              <a:buFontTx/>
              <a:buChar char="•"/>
            </a:pPr>
            <a:r>
              <a:rPr lang="en-US" altLang="en-US" sz="1600" b="1" dirty="0">
                <a:solidFill>
                  <a:schemeClr val="tx1"/>
                </a:solidFill>
                <a:latin typeface="Arial" panose="020B0604020202020204" pitchFamily="34" charset="0"/>
              </a:rPr>
              <a:t> Why it’s useful:</a:t>
            </a:r>
          </a:p>
          <a:p>
            <a:pPr marL="457200" lvl="1" indent="0" defTabSz="914400" eaLnBrk="0" fontAlgn="base" hangingPunct="0">
              <a:lnSpc>
                <a:spcPct val="100000"/>
              </a:lnSpc>
              <a:spcBef>
                <a:spcPct val="0"/>
              </a:spcBef>
              <a:spcAft>
                <a:spcPct val="0"/>
              </a:spcAft>
              <a:buClrTx/>
              <a:buSzTx/>
              <a:buFontTx/>
              <a:buChar char="•"/>
            </a:pPr>
            <a:r>
              <a:rPr lang="en-US" altLang="en-US" sz="1400" b="1" dirty="0">
                <a:solidFill>
                  <a:schemeClr val="tx1"/>
                </a:solidFill>
                <a:latin typeface="Arial" panose="020B0604020202020204" pitchFamily="34" charset="0"/>
              </a:rPr>
              <a:t> Scale out easily</a:t>
            </a:r>
            <a:r>
              <a:rPr lang="en-US" altLang="en-US" sz="1400" dirty="0">
                <a:solidFill>
                  <a:schemeClr val="tx1"/>
                </a:solidFill>
                <a:latin typeface="Arial" panose="020B0604020202020204" pitchFamily="34" charset="0"/>
              </a:rPr>
              <a:t> (any server can handle any request).</a:t>
            </a:r>
          </a:p>
          <a:p>
            <a:pPr marL="457200" lvl="1" indent="0" defTabSz="914400" eaLnBrk="0" fontAlgn="base" hangingPunct="0">
              <a:lnSpc>
                <a:spcPct val="100000"/>
              </a:lnSpc>
              <a:spcBef>
                <a:spcPct val="0"/>
              </a:spcBef>
              <a:spcAft>
                <a:spcPct val="0"/>
              </a:spcAft>
              <a:buClrTx/>
              <a:buSzTx/>
              <a:buFontTx/>
              <a:buChar char="•"/>
            </a:pPr>
            <a:r>
              <a:rPr lang="en-US" altLang="en-US" sz="1400" b="1" dirty="0">
                <a:solidFill>
                  <a:schemeClr val="tx1"/>
                </a:solidFill>
                <a:latin typeface="Arial" panose="020B0604020202020204" pitchFamily="34" charset="0"/>
              </a:rPr>
              <a:t> Resilient &amp; simple</a:t>
            </a:r>
            <a:r>
              <a:rPr lang="en-US" altLang="en-US" sz="1400" dirty="0">
                <a:solidFill>
                  <a:schemeClr val="tx1"/>
                </a:solidFill>
                <a:latin typeface="Arial" panose="020B0604020202020204" pitchFamily="34" charset="0"/>
              </a:rPr>
              <a:t> (crash → restart; no session recovery).</a:t>
            </a:r>
          </a:p>
          <a:p>
            <a:pPr marL="457200" lvl="1" indent="0" defTabSz="914400" eaLnBrk="0" fontAlgn="base" hangingPunct="0">
              <a:lnSpc>
                <a:spcPct val="100000"/>
              </a:lnSpc>
              <a:spcBef>
                <a:spcPct val="0"/>
              </a:spcBef>
              <a:spcAft>
                <a:spcPct val="0"/>
              </a:spcAft>
              <a:buClrTx/>
              <a:buSzTx/>
              <a:buFontTx/>
              <a:buChar char="•"/>
            </a:pPr>
            <a:r>
              <a:rPr lang="en-US" altLang="en-US" sz="1400" b="1" dirty="0">
                <a:solidFill>
                  <a:schemeClr val="tx1"/>
                </a:solidFill>
                <a:latin typeface="Arial" panose="020B0604020202020204" pitchFamily="34" charset="0"/>
              </a:rPr>
              <a:t> Works with the web</a:t>
            </a:r>
            <a:r>
              <a:rPr lang="en-US" altLang="en-US" sz="1400" dirty="0">
                <a:solidFill>
                  <a:schemeClr val="tx1"/>
                </a:solidFill>
                <a:latin typeface="Arial" panose="020B0604020202020204" pitchFamily="34" charset="0"/>
              </a:rPr>
              <a:t> (proxies/CDNs can cache safely).</a:t>
            </a:r>
          </a:p>
          <a:p>
            <a:pPr marL="0" lvl="0" indent="0" defTabSz="914400" eaLnBrk="0" fontAlgn="base" hangingPunct="0">
              <a:lnSpc>
                <a:spcPct val="100000"/>
              </a:lnSpc>
              <a:spcBef>
                <a:spcPct val="0"/>
              </a:spcBef>
              <a:spcAft>
                <a:spcPct val="0"/>
              </a:spcAft>
              <a:buClrTx/>
              <a:buSzTx/>
              <a:buFontTx/>
              <a:buChar char="•"/>
            </a:pPr>
            <a:r>
              <a:rPr lang="en-US" altLang="en-US" sz="1600" b="1" dirty="0">
                <a:solidFill>
                  <a:schemeClr val="tx1"/>
                </a:solidFill>
                <a:latin typeface="Arial" panose="020B0604020202020204" pitchFamily="34" charset="0"/>
              </a:rPr>
              <a:t> Trade-offs to manage:</a:t>
            </a:r>
          </a:p>
          <a:p>
            <a:pPr marL="457200" lvl="1" indent="0" defTabSz="914400" eaLnBrk="0" fontAlgn="base" hangingPunct="0">
              <a:lnSpc>
                <a:spcPct val="100000"/>
              </a:lnSpc>
              <a:spcBef>
                <a:spcPct val="0"/>
              </a:spcBef>
              <a:spcAft>
                <a:spcPct val="0"/>
              </a:spcAft>
              <a:buClrTx/>
              <a:buSzTx/>
              <a:buFontTx/>
              <a:buChar char="•"/>
            </a:pPr>
            <a:r>
              <a:rPr lang="en-US" altLang="en-US" sz="1400" b="1" dirty="0">
                <a:solidFill>
                  <a:schemeClr val="tx1"/>
                </a:solidFill>
                <a:latin typeface="Arial" panose="020B0604020202020204" pitchFamily="34" charset="0"/>
              </a:rPr>
              <a:t> </a:t>
            </a:r>
            <a:r>
              <a:rPr lang="en-US" altLang="en-US" sz="1400" dirty="0">
                <a:solidFill>
                  <a:schemeClr val="tx1"/>
                </a:solidFill>
                <a:latin typeface="Arial" panose="020B0604020202020204" pitchFamily="34" charset="0"/>
              </a:rPr>
              <a:t>Slightly </a:t>
            </a:r>
            <a:r>
              <a:rPr lang="en-US" altLang="en-US" sz="1400" b="1" dirty="0">
                <a:solidFill>
                  <a:schemeClr val="tx1"/>
                </a:solidFill>
                <a:latin typeface="Arial" panose="020B0604020202020204" pitchFamily="34" charset="0"/>
              </a:rPr>
              <a:t>bigger requests</a:t>
            </a:r>
            <a:r>
              <a:rPr lang="en-US" altLang="en-US" sz="1400" dirty="0">
                <a:solidFill>
                  <a:schemeClr val="tx1"/>
                </a:solidFill>
                <a:latin typeface="Arial" panose="020B0604020202020204" pitchFamily="34" charset="0"/>
              </a:rPr>
              <a:t>; </a:t>
            </a:r>
            <a:r>
              <a:rPr lang="en-US" altLang="en-US" sz="1400" b="1" dirty="0">
                <a:solidFill>
                  <a:schemeClr val="tx1"/>
                </a:solidFill>
                <a:latin typeface="Arial" panose="020B0604020202020204" pitchFamily="34" charset="0"/>
              </a:rPr>
              <a:t>authenticate every time</a:t>
            </a:r>
            <a:r>
              <a:rPr lang="en-US" altLang="en-US" sz="1400" dirty="0">
                <a:solidFill>
                  <a:schemeClr val="tx1"/>
                </a:solidFill>
                <a:latin typeface="Arial" panose="020B0604020202020204" pitchFamily="34" charset="0"/>
              </a:rPr>
              <a:t>; design URLs/queries to carry context (e.g., pagination cursors).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8"/>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Statelessness: Authentication</a:t>
            </a:r>
            <a:endParaRPr/>
          </a:p>
        </p:txBody>
      </p:sp>
      <p:sp>
        <p:nvSpPr>
          <p:cNvPr id="87" name="Google Shape;87;p18"/>
          <p:cNvSpPr txBox="1">
            <a:spLocks noGrp="1"/>
          </p:cNvSpPr>
          <p:nvPr>
            <p:ph type="body" idx="1"/>
          </p:nvPr>
        </p:nvSpPr>
        <p:spPr>
          <a:xfrm>
            <a:off x="311700" y="1430380"/>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sz="1800" dirty="0"/>
              <a:t>When you “log in”, doesn’t the server remember your state?</a:t>
            </a:r>
            <a:br>
              <a:rPr lang="en" sz="1800" dirty="0"/>
            </a:br>
            <a:r>
              <a:rPr lang="en" sz="1800" dirty="0"/>
              <a:t>	yes and no …</a:t>
            </a:r>
            <a:endParaRPr sz="1800" dirty="0"/>
          </a:p>
          <a:p>
            <a:pPr marL="457200" lvl="0" indent="-342900" algn="l" rtl="0">
              <a:spcBef>
                <a:spcPts val="0"/>
              </a:spcBef>
              <a:spcAft>
                <a:spcPts val="0"/>
              </a:spcAft>
              <a:buSzPts val="1800"/>
              <a:buChar char="●"/>
            </a:pPr>
            <a:r>
              <a:rPr lang="en" sz="1800" dirty="0"/>
              <a:t>When you log in:</a:t>
            </a:r>
            <a:endParaRPr sz="1800" dirty="0"/>
          </a:p>
          <a:p>
            <a:pPr marL="914400" lvl="1" indent="-317500" algn="l" rtl="0">
              <a:spcBef>
                <a:spcPts val="0"/>
              </a:spcBef>
              <a:spcAft>
                <a:spcPts val="0"/>
              </a:spcAft>
              <a:buSzPts val="1400"/>
              <a:buChar char="○"/>
            </a:pPr>
            <a:r>
              <a:rPr lang="en" sz="1600" dirty="0"/>
              <a:t>You are given a </a:t>
            </a:r>
            <a:r>
              <a:rPr lang="en" sz="1600" b="1" dirty="0"/>
              <a:t>session key</a:t>
            </a:r>
            <a:r>
              <a:rPr lang="en" sz="1600" dirty="0"/>
              <a:t>, which is a gigantic unguessable random number</a:t>
            </a:r>
            <a:endParaRPr sz="1600" dirty="0"/>
          </a:p>
          <a:p>
            <a:pPr marL="914400" lvl="1" indent="-317500" algn="l" rtl="0">
              <a:spcBef>
                <a:spcPts val="0"/>
              </a:spcBef>
              <a:spcAft>
                <a:spcPts val="0"/>
              </a:spcAft>
              <a:buSzPts val="1400"/>
              <a:buChar char="○"/>
            </a:pPr>
            <a:r>
              <a:rPr lang="en" sz="1600" dirty="0"/>
              <a:t>DB </a:t>
            </a:r>
            <a:r>
              <a:rPr lang="en" sz="1600" b="1" dirty="0"/>
              <a:t>saves </a:t>
            </a:r>
            <a:r>
              <a:rPr lang="en" sz="1600" dirty="0"/>
              <a:t>your session key, </a:t>
            </a:r>
            <a:br>
              <a:rPr lang="en" sz="1600" dirty="0"/>
            </a:br>
            <a:r>
              <a:rPr lang="en" sz="1600" dirty="0"/>
              <a:t>					...NOT stored in the RESTful API b/c statelessness</a:t>
            </a:r>
            <a:endParaRPr sz="1600" dirty="0"/>
          </a:p>
          <a:p>
            <a:pPr marL="914400" lvl="1" indent="-317500" algn="l" rtl="0">
              <a:spcBef>
                <a:spcPts val="0"/>
              </a:spcBef>
              <a:spcAft>
                <a:spcPts val="0"/>
              </a:spcAft>
              <a:buSzPts val="1400"/>
              <a:buChar char="○"/>
            </a:pPr>
            <a:r>
              <a:rPr lang="en" sz="1600" dirty="0"/>
              <a:t>Every subsequent request must provide that session key</a:t>
            </a:r>
            <a:endParaRPr sz="1600" dirty="0"/>
          </a:p>
          <a:p>
            <a:pPr marL="914400" lvl="1" indent="-317500" algn="l" rtl="0">
              <a:spcBef>
                <a:spcPts val="0"/>
              </a:spcBef>
              <a:spcAft>
                <a:spcPts val="0"/>
              </a:spcAft>
              <a:buSzPts val="1400"/>
              <a:buChar char="○"/>
            </a:pPr>
            <a:r>
              <a:rPr lang="en" sz="1600" dirty="0"/>
              <a:t>The server always checks the session key to know how you are</a:t>
            </a:r>
            <a:endParaRPr sz="1600" dirty="0"/>
          </a:p>
          <a:p>
            <a:pPr marL="914400" lvl="1" indent="-317500" algn="l" rtl="0">
              <a:spcBef>
                <a:spcPts val="0"/>
              </a:spcBef>
              <a:spcAft>
                <a:spcPts val="0"/>
              </a:spcAft>
              <a:buSzPts val="1400"/>
              <a:buChar char="○"/>
            </a:pPr>
            <a:r>
              <a:rPr lang="en" sz="1600" dirty="0"/>
              <a:t>“Logout” means the DB forgets the session key</a:t>
            </a:r>
            <a:endParaRPr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9"/>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Cacheable</a:t>
            </a:r>
            <a:endParaRPr dirty="0"/>
          </a:p>
        </p:txBody>
      </p:sp>
      <p:sp>
        <p:nvSpPr>
          <p:cNvPr id="93" name="Google Shape;93;p19"/>
          <p:cNvSpPr txBox="1">
            <a:spLocks noGrp="1"/>
          </p:cNvSpPr>
          <p:nvPr>
            <p:ph type="body" idx="1"/>
          </p:nvPr>
        </p:nvSpPr>
        <p:spPr>
          <a:xfrm>
            <a:off x="311700" y="1286435"/>
            <a:ext cx="8520600" cy="3282440"/>
          </a:xfrm>
          <a:prstGeom prst="rect">
            <a:avLst/>
          </a:prstGeom>
        </p:spPr>
        <p:txBody>
          <a:bodyPr spcFirstLastPara="1" wrap="square" lIns="91425" tIns="91425" rIns="91425" bIns="91425" anchor="t" anchorCtr="0">
            <a:noAutofit/>
          </a:bodyPr>
          <a:lstStyle/>
          <a:p>
            <a:r>
              <a:rPr lang="en-US" sz="1800" b="1" dirty="0"/>
              <a:t>Where caching typically lives</a:t>
            </a:r>
            <a:endParaRPr lang="en-US" sz="1800" dirty="0"/>
          </a:p>
          <a:p>
            <a:pPr lvl="1">
              <a:spcBef>
                <a:spcPts val="0"/>
              </a:spcBef>
            </a:pPr>
            <a:r>
              <a:rPr lang="en-US" sz="1650" b="1" dirty="0"/>
              <a:t>Client</a:t>
            </a:r>
            <a:r>
              <a:rPr lang="en-US" sz="1650" dirty="0"/>
              <a:t>: browser/OS HTTP cache (</a:t>
            </a:r>
            <a:r>
              <a:rPr lang="en-US" sz="1650" dirty="0" err="1"/>
              <a:t>css</a:t>
            </a:r>
            <a:r>
              <a:rPr lang="en-US" sz="1650" dirty="0"/>
              <a:t>, </a:t>
            </a:r>
            <a:r>
              <a:rPr lang="en-US" sz="1650" dirty="0" err="1"/>
              <a:t>js</a:t>
            </a:r>
            <a:r>
              <a:rPr lang="en-US" sz="1650" dirty="0"/>
              <a:t> bundles, logos)</a:t>
            </a:r>
          </a:p>
          <a:p>
            <a:pPr lvl="1">
              <a:spcBef>
                <a:spcPts val="0"/>
              </a:spcBef>
            </a:pPr>
            <a:r>
              <a:rPr lang="en-US" sz="1650" b="1" dirty="0"/>
              <a:t>Edge</a:t>
            </a:r>
            <a:r>
              <a:rPr lang="en-US" sz="1650" dirty="0"/>
              <a:t>: CDN / forward proxy (images/video chunks, GETS with query params)</a:t>
            </a:r>
          </a:p>
          <a:p>
            <a:pPr lvl="1">
              <a:spcBef>
                <a:spcPts val="0"/>
              </a:spcBef>
            </a:pPr>
            <a:r>
              <a:rPr lang="en-US" sz="1650" b="1" dirty="0"/>
              <a:t>Gateway</a:t>
            </a:r>
            <a:r>
              <a:rPr lang="en-US" sz="1650" dirty="0"/>
              <a:t>: reverse proxy (NGINX, Varnish) (Frequently-hit pages, expensive computations).</a:t>
            </a:r>
          </a:p>
          <a:p>
            <a:pPr lvl="1">
              <a:spcBef>
                <a:spcPts val="0"/>
              </a:spcBef>
            </a:pPr>
            <a:r>
              <a:rPr lang="en-US" sz="1650" b="1" dirty="0"/>
              <a:t>Service</a:t>
            </a:r>
            <a:r>
              <a:rPr lang="en-US" sz="1650" dirty="0"/>
              <a:t>: app-side cache (</a:t>
            </a:r>
            <a:r>
              <a:rPr lang="en-US" sz="1650" dirty="0" err="1"/>
              <a:t>memcached</a:t>
            </a:r>
            <a:r>
              <a:rPr lang="en-US" sz="1650" dirty="0"/>
              <a:t>/Redis) (DB rows, composite query results)</a:t>
            </a:r>
          </a:p>
          <a:p>
            <a:r>
              <a:rPr lang="en-US" sz="1800" b="1" dirty="0"/>
              <a:t>How HTTP controls caching</a:t>
            </a:r>
            <a:endParaRPr lang="en-US" sz="1800" dirty="0"/>
          </a:p>
          <a:p>
            <a:pPr lvl="1">
              <a:spcBef>
                <a:spcPts val="0"/>
              </a:spcBef>
            </a:pPr>
            <a:r>
              <a:rPr lang="en-US" sz="1650" b="1" dirty="0"/>
              <a:t>Time-based</a:t>
            </a:r>
            <a:r>
              <a:rPr lang="en-US" sz="1650" dirty="0"/>
              <a:t>: </a:t>
            </a:r>
            <a:r>
              <a:rPr lang="en-US" dirty="0"/>
              <a:t>Cache-Control: max-age=60</a:t>
            </a:r>
            <a:r>
              <a:rPr lang="en-US" sz="1650" dirty="0"/>
              <a:t>, </a:t>
            </a:r>
            <a:r>
              <a:rPr lang="en-US" dirty="0"/>
              <a:t>s-</a:t>
            </a:r>
            <a:r>
              <a:rPr lang="en-US" dirty="0" err="1"/>
              <a:t>maxage</a:t>
            </a:r>
            <a:r>
              <a:rPr lang="en-US" sz="1650" dirty="0"/>
              <a:t> (for shared caches), </a:t>
            </a:r>
            <a:r>
              <a:rPr lang="en-US" dirty="0"/>
              <a:t>Expires</a:t>
            </a:r>
            <a:r>
              <a:rPr lang="en-US" sz="1650" dirty="0"/>
              <a:t>.</a:t>
            </a:r>
          </a:p>
          <a:p>
            <a:pPr lvl="1">
              <a:spcBef>
                <a:spcPts val="0"/>
              </a:spcBef>
            </a:pPr>
            <a:r>
              <a:rPr lang="en-US" sz="1650" b="1" dirty="0"/>
              <a:t>Validation-based</a:t>
            </a:r>
            <a:r>
              <a:rPr lang="en-US" sz="1650" dirty="0"/>
              <a:t>: </a:t>
            </a:r>
            <a:r>
              <a:rPr lang="en-US" dirty="0"/>
              <a:t>ETag</a:t>
            </a:r>
            <a:r>
              <a:rPr lang="en-US" sz="1650" dirty="0"/>
              <a:t> ⇄ </a:t>
            </a:r>
            <a:r>
              <a:rPr lang="en-US" dirty="0"/>
              <a:t>If-None-Match</a:t>
            </a:r>
            <a:r>
              <a:rPr lang="en-US" sz="1650" dirty="0"/>
              <a:t>, </a:t>
            </a:r>
            <a:r>
              <a:rPr lang="en-US" dirty="0"/>
              <a:t>Last-Modified</a:t>
            </a:r>
            <a:r>
              <a:rPr lang="en-US" sz="1650" dirty="0"/>
              <a:t> ⇄ </a:t>
            </a:r>
            <a:r>
              <a:rPr lang="en-US" dirty="0"/>
              <a:t>If-Modified-Since</a:t>
            </a:r>
            <a:r>
              <a:rPr lang="en-US" sz="1650" dirty="0"/>
              <a:t> → </a:t>
            </a:r>
            <a:r>
              <a:rPr lang="en-US" sz="1650" b="1" dirty="0"/>
              <a:t>304 Not Modified (browser should use cached info)</a:t>
            </a:r>
            <a:r>
              <a:rPr lang="en-US" sz="1650" dirty="0"/>
              <a:t>.</a:t>
            </a:r>
          </a:p>
          <a:p>
            <a:pPr lvl="1">
              <a:spcBef>
                <a:spcPts val="0"/>
              </a:spcBef>
            </a:pPr>
            <a:r>
              <a:rPr lang="en-US" sz="1650" b="1" dirty="0"/>
              <a:t>Cache key shaping</a:t>
            </a:r>
            <a:r>
              <a:rPr lang="en-US" sz="1650" dirty="0"/>
              <a:t>: </a:t>
            </a:r>
            <a:r>
              <a:rPr lang="en-US" dirty="0"/>
              <a:t>Vary: Accept-Encoding (</a:t>
            </a:r>
            <a:r>
              <a:rPr lang="en-US" dirty="0" err="1"/>
              <a:t>gzip</a:t>
            </a:r>
            <a:r>
              <a:rPr lang="en-US" dirty="0"/>
              <a:t>, </a:t>
            </a:r>
            <a:r>
              <a:rPr lang="en-US" dirty="0" err="1"/>
              <a:t>br</a:t>
            </a:r>
            <a:r>
              <a:rPr lang="en-US" dirty="0"/>
              <a:t>), Accept (</a:t>
            </a:r>
            <a:r>
              <a:rPr lang="en-US" dirty="0" err="1"/>
              <a:t>json</a:t>
            </a:r>
            <a:r>
              <a:rPr lang="en-US" dirty="0"/>
              <a:t>, xml), Authorization (per user)</a:t>
            </a:r>
            <a:r>
              <a:rPr lang="en-US" sz="1650" dirty="0"/>
              <a:t> (be careful—</a:t>
            </a:r>
            <a:r>
              <a:rPr lang="en-US" dirty="0"/>
              <a:t>Authorization</a:t>
            </a:r>
            <a:r>
              <a:rPr lang="en-US" sz="1650" dirty="0"/>
              <a:t> kills shared caching).</a:t>
            </a:r>
          </a:p>
          <a:p>
            <a:pPr lvl="1">
              <a:spcBef>
                <a:spcPts val="0"/>
              </a:spcBef>
            </a:pPr>
            <a:r>
              <a:rPr lang="en-US" sz="1650" b="1" dirty="0"/>
              <a:t>Don’t cache</a:t>
            </a:r>
            <a:r>
              <a:rPr lang="en-US" sz="1650" dirty="0"/>
              <a:t>: </a:t>
            </a:r>
            <a:r>
              <a:rPr lang="en-US" dirty="0"/>
              <a:t>no-store</a:t>
            </a:r>
            <a:r>
              <a:rPr lang="en-US" sz="1650" dirty="0"/>
              <a:t>, </a:t>
            </a:r>
            <a:r>
              <a:rPr lang="en-US" dirty="0"/>
              <a:t>no-cache</a:t>
            </a:r>
            <a:r>
              <a:rPr lang="en-US" sz="1650" dirty="0"/>
              <a:t> (revalidate), private vs public.</a:t>
            </a:r>
          </a:p>
        </p:txBody>
      </p:sp>
    </p:spTree>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207</TotalTime>
  <Words>1343</Words>
  <Application>Microsoft Office PowerPoint</Application>
  <PresentationFormat>On-screen Show (16:9)</PresentationFormat>
  <Paragraphs>113</Paragraphs>
  <Slides>13</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Retrospect</vt:lpstr>
      <vt:lpstr>RESTful APIs</vt:lpstr>
      <vt:lpstr>REST is an answer to a problem …</vt:lpstr>
      <vt:lpstr>Historical Context for REST</vt:lpstr>
      <vt:lpstr>Historical Context for REST</vt:lpstr>
      <vt:lpstr>REpresentational State Transfer</vt:lpstr>
      <vt:lpstr>Client-Server</vt:lpstr>
      <vt:lpstr>Statelessness</vt:lpstr>
      <vt:lpstr>Statelessness: Authentication</vt:lpstr>
      <vt:lpstr>Cacheable</vt:lpstr>
      <vt:lpstr>Cacheable</vt:lpstr>
      <vt:lpstr>Uniform Interface</vt:lpstr>
      <vt:lpstr>Layered system</vt:lpstr>
      <vt:lpstr>Code on Demand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RESTful APIs</dc:title>
  <cp:lastModifiedBy>Christian Newman</cp:lastModifiedBy>
  <cp:revision>19</cp:revision>
  <dcterms:modified xsi:type="dcterms:W3CDTF">2025-09-29T19:43:26Z</dcterms:modified>
</cp:coreProperties>
</file>