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38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6274" y="19812"/>
            <a:ext cx="11839450" cy="9583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5210" y="1058163"/>
            <a:ext cx="11156315" cy="4456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54939" y="6525846"/>
            <a:ext cx="248285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66" y="6351"/>
            <a:ext cx="12172950" cy="6844030"/>
          </a:xfrm>
          <a:custGeom>
            <a:avLst/>
            <a:gdLst/>
            <a:ahLst/>
            <a:cxnLst/>
            <a:rect l="l" t="t" r="r" b="b"/>
            <a:pathLst>
              <a:path w="12172950" h="6844030">
                <a:moveTo>
                  <a:pt x="0" y="0"/>
                </a:moveTo>
                <a:lnTo>
                  <a:pt x="12172951" y="0"/>
                </a:lnTo>
                <a:lnTo>
                  <a:pt x="12172951" y="6843713"/>
                </a:lnTo>
                <a:lnTo>
                  <a:pt x="0" y="6843713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B7B7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8596" y="4998211"/>
            <a:ext cx="3149600" cy="17491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solidFill>
                  <a:srgbClr val="000099"/>
                </a:solidFill>
                <a:latin typeface="Calibri"/>
                <a:cs typeface="Calibri"/>
              </a:rPr>
              <a:t>SWEN-</a:t>
            </a:r>
            <a:r>
              <a:rPr lang="en-US" sz="2400" b="1" spc="-25" dirty="0">
                <a:solidFill>
                  <a:srgbClr val="000099"/>
                </a:solidFill>
                <a:latin typeface="Calibri"/>
                <a:cs typeface="Calibri"/>
              </a:rPr>
              <a:t>610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5"/>
              </a:spcBef>
            </a:pPr>
            <a:r>
              <a:rPr lang="en-US" sz="2400" b="1" dirty="0">
                <a:solidFill>
                  <a:srgbClr val="000099"/>
                </a:solidFill>
                <a:latin typeface="Calibri"/>
                <a:cs typeface="Calibri"/>
              </a:rPr>
              <a:t>Foundations of Software Engineering</a:t>
            </a:r>
            <a:endParaRPr sz="2400" dirty="0">
              <a:latin typeface="Calibri"/>
              <a:cs typeface="Calibri"/>
            </a:endParaRPr>
          </a:p>
          <a:p>
            <a:pPr marL="12700" marR="31750">
              <a:lnSpc>
                <a:spcPts val="1900"/>
              </a:lnSpc>
              <a:spcBef>
                <a:spcPts val="1120"/>
              </a:spcBef>
            </a:pP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Department</a:t>
            </a:r>
            <a:r>
              <a:rPr sz="1600" b="1" spc="-6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5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Software</a:t>
            </a:r>
            <a:r>
              <a:rPr sz="1600" b="1" spc="-6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Engineering Rochester</a:t>
            </a:r>
            <a:r>
              <a:rPr sz="1600" b="1" spc="-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Institute</a:t>
            </a:r>
            <a:r>
              <a:rPr sz="1600" b="1" spc="-5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Technology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53955" y="2103120"/>
            <a:ext cx="11503025" cy="4676775"/>
            <a:chOff x="553955" y="2103120"/>
            <a:chExt cx="11503025" cy="467677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47057" y="5764941"/>
              <a:ext cx="1109663" cy="101441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32448" y="2103120"/>
              <a:ext cx="4977384" cy="344424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61607" y="2132291"/>
              <a:ext cx="4867275" cy="333375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660019" y="2130704"/>
              <a:ext cx="4870450" cy="3336925"/>
            </a:xfrm>
            <a:custGeom>
              <a:avLst/>
              <a:gdLst/>
              <a:ahLst/>
              <a:cxnLst/>
              <a:rect l="l" t="t" r="r" b="b"/>
              <a:pathLst>
                <a:path w="4870450" h="3336925">
                  <a:moveTo>
                    <a:pt x="0" y="0"/>
                  </a:moveTo>
                  <a:lnTo>
                    <a:pt x="4870450" y="0"/>
                  </a:lnTo>
                  <a:lnTo>
                    <a:pt x="4870450" y="3336925"/>
                  </a:lnTo>
                  <a:lnTo>
                    <a:pt x="0" y="3336925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9696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3955" y="2132291"/>
              <a:ext cx="5384929" cy="2398632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6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CI/CD</a:t>
            </a:r>
            <a:r>
              <a:rPr sz="3600" spc="-60" dirty="0"/>
              <a:t> </a:t>
            </a:r>
            <a:r>
              <a:rPr sz="3600" dirty="0"/>
              <a:t>Basics</a:t>
            </a:r>
            <a:r>
              <a:rPr sz="3600" spc="-50" dirty="0"/>
              <a:t> </a:t>
            </a:r>
            <a:r>
              <a:rPr sz="3600" dirty="0"/>
              <a:t>&amp;</a:t>
            </a:r>
            <a:r>
              <a:rPr sz="3600" spc="-50" dirty="0"/>
              <a:t> </a:t>
            </a:r>
            <a:r>
              <a:rPr sz="3600" dirty="0"/>
              <a:t>Code</a:t>
            </a:r>
            <a:r>
              <a:rPr sz="3600" spc="-50" dirty="0"/>
              <a:t> </a:t>
            </a:r>
            <a:r>
              <a:rPr sz="3600" spc="-10" dirty="0"/>
              <a:t>Coverage</a:t>
            </a:r>
            <a:endParaRPr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A7840-9BFB-66E9-23BD-44345D94C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74" y="19812"/>
            <a:ext cx="11839450" cy="492443"/>
          </a:xfrm>
        </p:spPr>
        <p:txBody>
          <a:bodyPr/>
          <a:lstStyle/>
          <a:p>
            <a:r>
              <a:rPr lang="en-US" dirty="0"/>
              <a:t>Integrate Coverage into your CI pipeline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02141-0254-623D-0199-11553201D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210" y="1058163"/>
            <a:ext cx="11156315" cy="369331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 should integrate code coverage into your CI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Why?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 should keep an eye on your coverage as your development continues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Integrate it into your database side first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How do we integrate it on the server side?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How do we integrate it for both?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 can choose to use another method for doing code coverage, as the Coverage module does have its weaknesses for our use case, but it can still work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010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15" dirty="0"/>
              <a:t> </a:t>
            </a:r>
            <a:r>
              <a:rPr dirty="0"/>
              <a:t>is</a:t>
            </a:r>
            <a:r>
              <a:rPr spc="-20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dirty="0"/>
              <a:t>CI/CD</a:t>
            </a:r>
            <a:r>
              <a:rPr spc="-20" dirty="0"/>
              <a:t> </a:t>
            </a:r>
            <a:r>
              <a:rPr spc="-10" dirty="0"/>
              <a:t>Pipeline?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10944860" cy="161290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41300" marR="5080" indent="-236220">
              <a:lnSpc>
                <a:spcPct val="101400"/>
              </a:lnSpc>
              <a:spcBef>
                <a:spcPts val="5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Continuous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Integration/Continuous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Delivery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(CI/CD)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pipelines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practice 	</a:t>
            </a:r>
            <a:r>
              <a:rPr sz="2800" dirty="0">
                <a:latin typeface="Calibri"/>
                <a:cs typeface="Calibri"/>
              </a:rPr>
              <a:t>focused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improving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software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delivery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using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DevOps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approach.</a:t>
            </a:r>
            <a:endParaRPr sz="2800">
              <a:latin typeface="Calibri"/>
              <a:cs typeface="Calibri"/>
            </a:endParaRPr>
          </a:p>
          <a:p>
            <a:pPr marL="473075" marR="400050" lvl="1" indent="-226060">
              <a:lnSpc>
                <a:spcPts val="2810"/>
              </a:lnSpc>
              <a:spcBef>
                <a:spcPts val="195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series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steps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must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performed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order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deliver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new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version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of 	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software.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5210" y="5108955"/>
            <a:ext cx="10798175" cy="8851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41300" marR="5080" indent="-236220">
              <a:lnSpc>
                <a:spcPct val="101400"/>
              </a:lnSpc>
              <a:spcBef>
                <a:spcPts val="5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Although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possible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manually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execute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each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steps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CI/CD 	</a:t>
            </a:r>
            <a:r>
              <a:rPr sz="2800" dirty="0">
                <a:latin typeface="Calibri"/>
                <a:cs typeface="Calibri"/>
              </a:rPr>
              <a:t>pipeline,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true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value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CI/CD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pipelines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realized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through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automation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339" y="6509004"/>
            <a:ext cx="12446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0" dirty="0">
                <a:solidFill>
                  <a:srgbClr val="000099"/>
                </a:solidFill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151496" y="3191733"/>
            <a:ext cx="3688079" cy="804545"/>
            <a:chOff x="2151496" y="3191733"/>
            <a:chExt cx="3688079" cy="804545"/>
          </a:xfrm>
        </p:grpSpPr>
        <p:sp>
          <p:nvSpPr>
            <p:cNvPr id="7" name="object 7"/>
            <p:cNvSpPr/>
            <p:nvPr/>
          </p:nvSpPr>
          <p:spPr>
            <a:xfrm>
              <a:off x="2170545" y="3210782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4"/>
                  </a:lnTo>
                  <a:lnTo>
                    <a:pt x="151570" y="156855"/>
                  </a:lnTo>
                  <a:lnTo>
                    <a:pt x="166843" y="207055"/>
                  </a:lnTo>
                  <a:lnTo>
                    <a:pt x="178231" y="262026"/>
                  </a:lnTo>
                  <a:lnTo>
                    <a:pt x="185348" y="320977"/>
                  </a:lnTo>
                  <a:lnTo>
                    <a:pt x="187806" y="383122"/>
                  </a:lnTo>
                  <a:lnTo>
                    <a:pt x="185348" y="445266"/>
                  </a:lnTo>
                  <a:lnTo>
                    <a:pt x="178231" y="504217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9"/>
                  </a:lnTo>
                  <a:lnTo>
                    <a:pt x="110915" y="692322"/>
                  </a:lnTo>
                  <a:lnTo>
                    <a:pt x="86307" y="723479"/>
                  </a:lnTo>
                  <a:lnTo>
                    <a:pt x="30463" y="761228"/>
                  </a:lnTo>
                  <a:lnTo>
                    <a:pt x="0" y="766243"/>
                  </a:lnTo>
                  <a:lnTo>
                    <a:pt x="939030" y="766243"/>
                  </a:lnTo>
                  <a:lnTo>
                    <a:pt x="998391" y="746711"/>
                  </a:lnTo>
                  <a:lnTo>
                    <a:pt x="1049946" y="692322"/>
                  </a:lnTo>
                  <a:lnTo>
                    <a:pt x="1071829" y="654029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7"/>
                  </a:lnTo>
                  <a:lnTo>
                    <a:pt x="1124378" y="445266"/>
                  </a:lnTo>
                  <a:lnTo>
                    <a:pt x="1126836" y="383122"/>
                  </a:lnTo>
                  <a:lnTo>
                    <a:pt x="1124378" y="320977"/>
                  </a:lnTo>
                  <a:lnTo>
                    <a:pt x="1117262" y="262026"/>
                  </a:lnTo>
                  <a:lnTo>
                    <a:pt x="1105874" y="207055"/>
                  </a:lnTo>
                  <a:lnTo>
                    <a:pt x="1090600" y="156855"/>
                  </a:lnTo>
                  <a:lnTo>
                    <a:pt x="1071829" y="112214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170546" y="3210783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432111" y="3210783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6" y="73920"/>
                  </a:lnTo>
                  <a:lnTo>
                    <a:pt x="132799" y="112213"/>
                  </a:lnTo>
                  <a:lnTo>
                    <a:pt x="151570" y="156855"/>
                  </a:lnTo>
                  <a:lnTo>
                    <a:pt x="166843" y="207055"/>
                  </a:lnTo>
                  <a:lnTo>
                    <a:pt x="178231" y="262025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9" y="654029"/>
                  </a:lnTo>
                  <a:lnTo>
                    <a:pt x="110916" y="692322"/>
                  </a:lnTo>
                  <a:lnTo>
                    <a:pt x="86308" y="723479"/>
                  </a:lnTo>
                  <a:lnTo>
                    <a:pt x="30463" y="761228"/>
                  </a:lnTo>
                  <a:lnTo>
                    <a:pt x="0" y="766243"/>
                  </a:lnTo>
                  <a:lnTo>
                    <a:pt x="939030" y="766243"/>
                  </a:lnTo>
                  <a:lnTo>
                    <a:pt x="998391" y="746711"/>
                  </a:lnTo>
                  <a:lnTo>
                    <a:pt x="1049946" y="692322"/>
                  </a:lnTo>
                  <a:lnTo>
                    <a:pt x="1071829" y="654029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5"/>
                  </a:lnTo>
                  <a:lnTo>
                    <a:pt x="1105874" y="207055"/>
                  </a:lnTo>
                  <a:lnTo>
                    <a:pt x="1090600" y="156855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432112" y="3210784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693676" y="3210783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6" y="73920"/>
                  </a:lnTo>
                  <a:lnTo>
                    <a:pt x="132799" y="112213"/>
                  </a:lnTo>
                  <a:lnTo>
                    <a:pt x="151570" y="156855"/>
                  </a:lnTo>
                  <a:lnTo>
                    <a:pt x="166843" y="207055"/>
                  </a:lnTo>
                  <a:lnTo>
                    <a:pt x="178231" y="262025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9" y="654029"/>
                  </a:lnTo>
                  <a:lnTo>
                    <a:pt x="110916" y="692322"/>
                  </a:lnTo>
                  <a:lnTo>
                    <a:pt x="86308" y="723479"/>
                  </a:lnTo>
                  <a:lnTo>
                    <a:pt x="30463" y="761228"/>
                  </a:lnTo>
                  <a:lnTo>
                    <a:pt x="0" y="766243"/>
                  </a:lnTo>
                  <a:lnTo>
                    <a:pt x="939030" y="766243"/>
                  </a:lnTo>
                  <a:lnTo>
                    <a:pt x="998391" y="746711"/>
                  </a:lnTo>
                  <a:lnTo>
                    <a:pt x="1049946" y="692322"/>
                  </a:lnTo>
                  <a:lnTo>
                    <a:pt x="1071829" y="654029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5"/>
                  </a:lnTo>
                  <a:lnTo>
                    <a:pt x="1105874" y="207055"/>
                  </a:lnTo>
                  <a:lnTo>
                    <a:pt x="1090600" y="156855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693676" y="3210784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809128" y="3454908"/>
            <a:ext cx="39243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/>
                <a:cs typeface="Calibri"/>
              </a:rPr>
              <a:t>Build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19141" y="3299459"/>
            <a:ext cx="564515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400" spc="-25" dirty="0">
                <a:latin typeface="Calibri"/>
                <a:cs typeface="Calibri"/>
              </a:rPr>
              <a:t>Version </a:t>
            </a:r>
            <a:r>
              <a:rPr sz="1400" spc="-10" dirty="0">
                <a:latin typeface="Calibri"/>
                <a:cs typeface="Calibri"/>
              </a:rPr>
              <a:t>Control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070693" y="3299459"/>
            <a:ext cx="334645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400" spc="-20" dirty="0">
                <a:latin typeface="Calibri"/>
                <a:cs typeface="Calibri"/>
              </a:rPr>
              <a:t>Unit Test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936190" y="3191734"/>
            <a:ext cx="3688079" cy="804545"/>
            <a:chOff x="5936190" y="3191734"/>
            <a:chExt cx="3688079" cy="804545"/>
          </a:xfrm>
        </p:grpSpPr>
        <p:sp>
          <p:nvSpPr>
            <p:cNvPr id="17" name="object 17"/>
            <p:cNvSpPr/>
            <p:nvPr/>
          </p:nvSpPr>
          <p:spPr>
            <a:xfrm>
              <a:off x="5955240" y="3210783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29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69" y="156855"/>
                  </a:lnTo>
                  <a:lnTo>
                    <a:pt x="166842" y="207055"/>
                  </a:lnTo>
                  <a:lnTo>
                    <a:pt x="178230" y="262025"/>
                  </a:lnTo>
                  <a:lnTo>
                    <a:pt x="185347" y="320976"/>
                  </a:lnTo>
                  <a:lnTo>
                    <a:pt x="187805" y="383120"/>
                  </a:lnTo>
                  <a:lnTo>
                    <a:pt x="185347" y="445265"/>
                  </a:lnTo>
                  <a:lnTo>
                    <a:pt x="178230" y="504216"/>
                  </a:lnTo>
                  <a:lnTo>
                    <a:pt x="166842" y="559187"/>
                  </a:lnTo>
                  <a:lnTo>
                    <a:pt x="151569" y="609387"/>
                  </a:lnTo>
                  <a:lnTo>
                    <a:pt x="132798" y="654029"/>
                  </a:lnTo>
                  <a:lnTo>
                    <a:pt x="110915" y="692322"/>
                  </a:lnTo>
                  <a:lnTo>
                    <a:pt x="86307" y="723479"/>
                  </a:lnTo>
                  <a:lnTo>
                    <a:pt x="30463" y="761228"/>
                  </a:lnTo>
                  <a:lnTo>
                    <a:pt x="0" y="766243"/>
                  </a:lnTo>
                  <a:lnTo>
                    <a:pt x="939029" y="766243"/>
                  </a:lnTo>
                  <a:lnTo>
                    <a:pt x="998390" y="746711"/>
                  </a:lnTo>
                  <a:lnTo>
                    <a:pt x="1049944" y="692322"/>
                  </a:lnTo>
                  <a:lnTo>
                    <a:pt x="1071828" y="654029"/>
                  </a:lnTo>
                  <a:lnTo>
                    <a:pt x="1090599" y="609387"/>
                  </a:lnTo>
                  <a:lnTo>
                    <a:pt x="1105872" y="559187"/>
                  </a:lnTo>
                  <a:lnTo>
                    <a:pt x="1117260" y="504216"/>
                  </a:lnTo>
                  <a:lnTo>
                    <a:pt x="1124377" y="445265"/>
                  </a:lnTo>
                  <a:lnTo>
                    <a:pt x="1126835" y="383120"/>
                  </a:lnTo>
                  <a:lnTo>
                    <a:pt x="1124377" y="320976"/>
                  </a:lnTo>
                  <a:lnTo>
                    <a:pt x="1117260" y="262025"/>
                  </a:lnTo>
                  <a:lnTo>
                    <a:pt x="1105872" y="207055"/>
                  </a:lnTo>
                  <a:lnTo>
                    <a:pt x="1090599" y="156855"/>
                  </a:lnTo>
                  <a:lnTo>
                    <a:pt x="1071828" y="112213"/>
                  </a:lnTo>
                  <a:lnTo>
                    <a:pt x="1049944" y="73920"/>
                  </a:lnTo>
                  <a:lnTo>
                    <a:pt x="1025336" y="42763"/>
                  </a:lnTo>
                  <a:lnTo>
                    <a:pt x="969492" y="5014"/>
                  </a:lnTo>
                  <a:lnTo>
                    <a:pt x="939029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955240" y="3210784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216801" y="3210783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70" y="156855"/>
                  </a:lnTo>
                  <a:lnTo>
                    <a:pt x="166843" y="207055"/>
                  </a:lnTo>
                  <a:lnTo>
                    <a:pt x="178231" y="262025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9"/>
                  </a:lnTo>
                  <a:lnTo>
                    <a:pt x="110915" y="692322"/>
                  </a:lnTo>
                  <a:lnTo>
                    <a:pt x="86307" y="723479"/>
                  </a:lnTo>
                  <a:lnTo>
                    <a:pt x="30463" y="761228"/>
                  </a:lnTo>
                  <a:lnTo>
                    <a:pt x="0" y="766243"/>
                  </a:lnTo>
                  <a:lnTo>
                    <a:pt x="939030" y="766243"/>
                  </a:lnTo>
                  <a:lnTo>
                    <a:pt x="998391" y="746711"/>
                  </a:lnTo>
                  <a:lnTo>
                    <a:pt x="1049946" y="692322"/>
                  </a:lnTo>
                  <a:lnTo>
                    <a:pt x="1071829" y="654029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5"/>
                  </a:lnTo>
                  <a:lnTo>
                    <a:pt x="1105874" y="207055"/>
                  </a:lnTo>
                  <a:lnTo>
                    <a:pt x="1090600" y="156855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216802" y="3210784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478362" y="3210783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70" y="156855"/>
                  </a:lnTo>
                  <a:lnTo>
                    <a:pt x="166843" y="207055"/>
                  </a:lnTo>
                  <a:lnTo>
                    <a:pt x="178231" y="262025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9"/>
                  </a:lnTo>
                  <a:lnTo>
                    <a:pt x="110915" y="692322"/>
                  </a:lnTo>
                  <a:lnTo>
                    <a:pt x="86307" y="723479"/>
                  </a:lnTo>
                  <a:lnTo>
                    <a:pt x="30463" y="761228"/>
                  </a:lnTo>
                  <a:lnTo>
                    <a:pt x="0" y="766243"/>
                  </a:lnTo>
                  <a:lnTo>
                    <a:pt x="939030" y="766243"/>
                  </a:lnTo>
                  <a:lnTo>
                    <a:pt x="998391" y="746711"/>
                  </a:lnTo>
                  <a:lnTo>
                    <a:pt x="1049946" y="692322"/>
                  </a:lnTo>
                  <a:lnTo>
                    <a:pt x="1071829" y="654029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5"/>
                  </a:lnTo>
                  <a:lnTo>
                    <a:pt x="1105874" y="207055"/>
                  </a:lnTo>
                  <a:lnTo>
                    <a:pt x="1090600" y="156855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478363" y="3210784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6287481" y="3454908"/>
            <a:ext cx="53213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/>
                <a:cs typeface="Calibri"/>
              </a:rPr>
              <a:t>Deploy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603050" y="3299459"/>
            <a:ext cx="374650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400" spc="-20" dirty="0">
                <a:latin typeface="Calibri"/>
                <a:cs typeface="Calibri"/>
              </a:rPr>
              <a:t>Auto Test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729885" y="3299459"/>
            <a:ext cx="821055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Deploy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to </a:t>
            </a:r>
            <a:r>
              <a:rPr sz="1400" spc="-10" dirty="0">
                <a:latin typeface="Calibri"/>
                <a:cs typeface="Calibri"/>
              </a:rPr>
              <a:t>Production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151494" y="3977025"/>
            <a:ext cx="7473315" cy="890905"/>
            <a:chOff x="2151494" y="3977025"/>
            <a:chExt cx="7473315" cy="890905"/>
          </a:xfrm>
        </p:grpSpPr>
        <p:sp>
          <p:nvSpPr>
            <p:cNvPr id="27" name="object 27"/>
            <p:cNvSpPr/>
            <p:nvPr/>
          </p:nvSpPr>
          <p:spPr>
            <a:xfrm>
              <a:off x="2170544" y="4470024"/>
              <a:ext cx="7435215" cy="379095"/>
            </a:xfrm>
            <a:custGeom>
              <a:avLst/>
              <a:gdLst/>
              <a:ahLst/>
              <a:cxnLst/>
              <a:rect l="l" t="t" r="r" b="b"/>
              <a:pathLst>
                <a:path w="7435215" h="379095">
                  <a:moveTo>
                    <a:pt x="7245315" y="0"/>
                  </a:moveTo>
                  <a:lnTo>
                    <a:pt x="7245315" y="94674"/>
                  </a:lnTo>
                  <a:lnTo>
                    <a:pt x="0" y="94674"/>
                  </a:lnTo>
                  <a:lnTo>
                    <a:pt x="0" y="284016"/>
                  </a:lnTo>
                  <a:lnTo>
                    <a:pt x="7245315" y="284016"/>
                  </a:lnTo>
                  <a:lnTo>
                    <a:pt x="7245315" y="378691"/>
                  </a:lnTo>
                  <a:lnTo>
                    <a:pt x="7434653" y="189349"/>
                  </a:lnTo>
                  <a:lnTo>
                    <a:pt x="7245315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170544" y="4470024"/>
              <a:ext cx="7435215" cy="379095"/>
            </a:xfrm>
            <a:custGeom>
              <a:avLst/>
              <a:gdLst/>
              <a:ahLst/>
              <a:cxnLst/>
              <a:rect l="l" t="t" r="r" b="b"/>
              <a:pathLst>
                <a:path w="7435215" h="379095">
                  <a:moveTo>
                    <a:pt x="0" y="94674"/>
                  </a:moveTo>
                  <a:lnTo>
                    <a:pt x="7245316" y="94674"/>
                  </a:lnTo>
                  <a:lnTo>
                    <a:pt x="7245316" y="0"/>
                  </a:lnTo>
                  <a:lnTo>
                    <a:pt x="7434654" y="189349"/>
                  </a:lnTo>
                  <a:lnTo>
                    <a:pt x="7245316" y="378691"/>
                  </a:lnTo>
                  <a:lnTo>
                    <a:pt x="7245316" y="284016"/>
                  </a:lnTo>
                  <a:lnTo>
                    <a:pt x="0" y="284016"/>
                  </a:lnTo>
                  <a:lnTo>
                    <a:pt x="0" y="94674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676804" y="3977030"/>
              <a:ext cx="6422390" cy="567690"/>
            </a:xfrm>
            <a:custGeom>
              <a:avLst/>
              <a:gdLst/>
              <a:ahLst/>
              <a:cxnLst/>
              <a:rect l="l" t="t" r="r" b="b"/>
              <a:pathLst>
                <a:path w="6422390" h="567689">
                  <a:moveTo>
                    <a:pt x="114300" y="452970"/>
                  </a:moveTo>
                  <a:lnTo>
                    <a:pt x="76200" y="452970"/>
                  </a:lnTo>
                  <a:lnTo>
                    <a:pt x="76200" y="0"/>
                  </a:lnTo>
                  <a:lnTo>
                    <a:pt x="38100" y="0"/>
                  </a:lnTo>
                  <a:lnTo>
                    <a:pt x="38100" y="452970"/>
                  </a:lnTo>
                  <a:lnTo>
                    <a:pt x="0" y="452970"/>
                  </a:lnTo>
                  <a:lnTo>
                    <a:pt x="57150" y="567270"/>
                  </a:lnTo>
                  <a:lnTo>
                    <a:pt x="104775" y="472020"/>
                  </a:lnTo>
                  <a:lnTo>
                    <a:pt x="114300" y="452970"/>
                  </a:lnTo>
                  <a:close/>
                </a:path>
                <a:path w="6422390" h="567689">
                  <a:moveTo>
                    <a:pt x="1375867" y="452970"/>
                  </a:moveTo>
                  <a:lnTo>
                    <a:pt x="1337767" y="452970"/>
                  </a:lnTo>
                  <a:lnTo>
                    <a:pt x="1337767" y="0"/>
                  </a:lnTo>
                  <a:lnTo>
                    <a:pt x="1299667" y="0"/>
                  </a:lnTo>
                  <a:lnTo>
                    <a:pt x="1299667" y="452970"/>
                  </a:lnTo>
                  <a:lnTo>
                    <a:pt x="1261567" y="452970"/>
                  </a:lnTo>
                  <a:lnTo>
                    <a:pt x="1318717" y="567270"/>
                  </a:lnTo>
                  <a:lnTo>
                    <a:pt x="1366342" y="472020"/>
                  </a:lnTo>
                  <a:lnTo>
                    <a:pt x="1375867" y="452970"/>
                  </a:lnTo>
                  <a:close/>
                </a:path>
                <a:path w="6422390" h="567689">
                  <a:moveTo>
                    <a:pt x="2637434" y="452970"/>
                  </a:moveTo>
                  <a:lnTo>
                    <a:pt x="2599334" y="452970"/>
                  </a:lnTo>
                  <a:lnTo>
                    <a:pt x="2599334" y="0"/>
                  </a:lnTo>
                  <a:lnTo>
                    <a:pt x="2561234" y="0"/>
                  </a:lnTo>
                  <a:lnTo>
                    <a:pt x="2561234" y="452970"/>
                  </a:lnTo>
                  <a:lnTo>
                    <a:pt x="2523134" y="452970"/>
                  </a:lnTo>
                  <a:lnTo>
                    <a:pt x="2580284" y="567270"/>
                  </a:lnTo>
                  <a:lnTo>
                    <a:pt x="2627909" y="472020"/>
                  </a:lnTo>
                  <a:lnTo>
                    <a:pt x="2637434" y="452970"/>
                  </a:lnTo>
                  <a:close/>
                </a:path>
                <a:path w="6422390" h="567689">
                  <a:moveTo>
                    <a:pt x="3899001" y="452970"/>
                  </a:moveTo>
                  <a:lnTo>
                    <a:pt x="3860901" y="452970"/>
                  </a:lnTo>
                  <a:lnTo>
                    <a:pt x="3860901" y="0"/>
                  </a:lnTo>
                  <a:lnTo>
                    <a:pt x="3822801" y="0"/>
                  </a:lnTo>
                  <a:lnTo>
                    <a:pt x="3822801" y="452970"/>
                  </a:lnTo>
                  <a:lnTo>
                    <a:pt x="3784701" y="452970"/>
                  </a:lnTo>
                  <a:lnTo>
                    <a:pt x="3841851" y="567270"/>
                  </a:lnTo>
                  <a:lnTo>
                    <a:pt x="3889476" y="472020"/>
                  </a:lnTo>
                  <a:lnTo>
                    <a:pt x="3899001" y="452970"/>
                  </a:lnTo>
                  <a:close/>
                </a:path>
                <a:path w="6422390" h="567689">
                  <a:moveTo>
                    <a:pt x="5160556" y="452970"/>
                  </a:moveTo>
                  <a:lnTo>
                    <a:pt x="5122456" y="452970"/>
                  </a:lnTo>
                  <a:lnTo>
                    <a:pt x="5122456" y="0"/>
                  </a:lnTo>
                  <a:lnTo>
                    <a:pt x="5084356" y="0"/>
                  </a:lnTo>
                  <a:lnTo>
                    <a:pt x="5084356" y="452970"/>
                  </a:lnTo>
                  <a:lnTo>
                    <a:pt x="5046256" y="452970"/>
                  </a:lnTo>
                  <a:lnTo>
                    <a:pt x="5103406" y="567270"/>
                  </a:lnTo>
                  <a:lnTo>
                    <a:pt x="5151031" y="472020"/>
                  </a:lnTo>
                  <a:lnTo>
                    <a:pt x="5160556" y="452970"/>
                  </a:lnTo>
                  <a:close/>
                </a:path>
                <a:path w="6422390" h="567689">
                  <a:moveTo>
                    <a:pt x="6422123" y="452970"/>
                  </a:moveTo>
                  <a:lnTo>
                    <a:pt x="6384023" y="452970"/>
                  </a:lnTo>
                  <a:lnTo>
                    <a:pt x="6384023" y="0"/>
                  </a:lnTo>
                  <a:lnTo>
                    <a:pt x="6345923" y="0"/>
                  </a:lnTo>
                  <a:lnTo>
                    <a:pt x="6345923" y="452970"/>
                  </a:lnTo>
                  <a:lnTo>
                    <a:pt x="6307823" y="452970"/>
                  </a:lnTo>
                  <a:lnTo>
                    <a:pt x="6364973" y="567270"/>
                  </a:lnTo>
                  <a:lnTo>
                    <a:pt x="6412598" y="472020"/>
                  </a:lnTo>
                  <a:lnTo>
                    <a:pt x="6422123" y="452970"/>
                  </a:lnTo>
                  <a:close/>
                </a:path>
              </a:pathLst>
            </a:custGeom>
            <a:solidFill>
              <a:srgbClr val="ADCA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15" dirty="0"/>
              <a:t> </a:t>
            </a:r>
            <a:r>
              <a:rPr dirty="0"/>
              <a:t>is</a:t>
            </a:r>
            <a:r>
              <a:rPr spc="-20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dirty="0"/>
              <a:t>CI/CD</a:t>
            </a:r>
            <a:r>
              <a:rPr spc="-20" dirty="0"/>
              <a:t> </a:t>
            </a:r>
            <a:r>
              <a:rPr spc="-10" dirty="0"/>
              <a:t>Pipeline?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11296015" cy="171132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41300" marR="5080" indent="-236220">
              <a:lnSpc>
                <a:spcPct val="101400"/>
              </a:lnSpc>
              <a:spcBef>
                <a:spcPts val="5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b="1" dirty="0">
                <a:latin typeface="Calibri"/>
                <a:cs typeface="Calibri"/>
              </a:rPr>
              <a:t>Continuous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Integration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development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practice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where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developers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integrate 	</a:t>
            </a:r>
            <a:r>
              <a:rPr sz="2800" dirty="0">
                <a:latin typeface="Calibri"/>
                <a:cs typeface="Calibri"/>
              </a:rPr>
              <a:t>all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code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into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shared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repository,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frequently.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Once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code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merged,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automated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build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ready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verified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tested</a:t>
            </a:r>
            <a:endParaRPr sz="2400">
              <a:latin typeface="Calibri"/>
              <a:cs typeface="Calibri"/>
            </a:endParaRPr>
          </a:p>
          <a:p>
            <a:pPr marL="2282190">
              <a:lnSpc>
                <a:spcPct val="100000"/>
              </a:lnSpc>
              <a:spcBef>
                <a:spcPts val="1664"/>
              </a:spcBef>
            </a:pPr>
            <a:r>
              <a:rPr sz="1600" b="1" spc="-10" dirty="0">
                <a:latin typeface="Calibri"/>
                <a:cs typeface="Calibri"/>
              </a:rPr>
              <a:t>Continuous</a:t>
            </a:r>
            <a:r>
              <a:rPr sz="1600" b="1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Integration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5210" y="4919979"/>
            <a:ext cx="11038840" cy="197866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41300" marR="623570" indent="-236220">
              <a:lnSpc>
                <a:spcPts val="3290"/>
              </a:lnSpc>
              <a:spcBef>
                <a:spcPts val="265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b="1" dirty="0">
                <a:latin typeface="Calibri"/>
                <a:cs typeface="Calibri"/>
              </a:rPr>
              <a:t>Continuous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Delivery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executes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after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Continuous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Integration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steps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have 	</a:t>
            </a:r>
            <a:r>
              <a:rPr sz="2800" dirty="0">
                <a:latin typeface="Calibri"/>
                <a:cs typeface="Calibri"/>
              </a:rPr>
              <a:t>successfully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completed</a:t>
            </a:r>
            <a:endParaRPr sz="2800">
              <a:latin typeface="Calibri"/>
              <a:cs typeface="Calibri"/>
            </a:endParaRPr>
          </a:p>
          <a:p>
            <a:pPr marL="473075" marR="5080" lvl="1" indent="-226060">
              <a:lnSpc>
                <a:spcPts val="2900"/>
              </a:lnSpc>
              <a:spcBef>
                <a:spcPts val="20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Application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built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deployed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pre-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production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environment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where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additional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automated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testing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and/or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Acceptance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Testing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conducted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before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deploying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to 	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production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339" y="6509004"/>
            <a:ext cx="12446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0" dirty="0">
                <a:solidFill>
                  <a:srgbClr val="000099"/>
                </a:solidFill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151496" y="3221231"/>
            <a:ext cx="3688079" cy="804545"/>
            <a:chOff x="2151496" y="3221231"/>
            <a:chExt cx="3688079" cy="804545"/>
          </a:xfrm>
        </p:grpSpPr>
        <p:sp>
          <p:nvSpPr>
            <p:cNvPr id="7" name="object 7"/>
            <p:cNvSpPr/>
            <p:nvPr/>
          </p:nvSpPr>
          <p:spPr>
            <a:xfrm>
              <a:off x="2170545" y="3240280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70" y="156855"/>
                  </a:lnTo>
                  <a:lnTo>
                    <a:pt x="166843" y="207055"/>
                  </a:lnTo>
                  <a:lnTo>
                    <a:pt x="178231" y="262025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9"/>
                  </a:lnTo>
                  <a:lnTo>
                    <a:pt x="110915" y="692322"/>
                  </a:lnTo>
                  <a:lnTo>
                    <a:pt x="86307" y="723479"/>
                  </a:lnTo>
                  <a:lnTo>
                    <a:pt x="30463" y="761228"/>
                  </a:lnTo>
                  <a:lnTo>
                    <a:pt x="0" y="766243"/>
                  </a:lnTo>
                  <a:lnTo>
                    <a:pt x="939030" y="766243"/>
                  </a:lnTo>
                  <a:lnTo>
                    <a:pt x="998391" y="746711"/>
                  </a:lnTo>
                  <a:lnTo>
                    <a:pt x="1049946" y="692322"/>
                  </a:lnTo>
                  <a:lnTo>
                    <a:pt x="1071829" y="654029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5"/>
                  </a:lnTo>
                  <a:lnTo>
                    <a:pt x="1105874" y="207055"/>
                  </a:lnTo>
                  <a:lnTo>
                    <a:pt x="1090600" y="156855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170546" y="3240281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432111" y="3240281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6" y="73920"/>
                  </a:lnTo>
                  <a:lnTo>
                    <a:pt x="132799" y="112213"/>
                  </a:lnTo>
                  <a:lnTo>
                    <a:pt x="151570" y="156854"/>
                  </a:lnTo>
                  <a:lnTo>
                    <a:pt x="166843" y="207054"/>
                  </a:lnTo>
                  <a:lnTo>
                    <a:pt x="178231" y="262024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9" y="654028"/>
                  </a:lnTo>
                  <a:lnTo>
                    <a:pt x="110916" y="692321"/>
                  </a:lnTo>
                  <a:lnTo>
                    <a:pt x="86308" y="723478"/>
                  </a:lnTo>
                  <a:lnTo>
                    <a:pt x="30463" y="761227"/>
                  </a:lnTo>
                  <a:lnTo>
                    <a:pt x="0" y="766241"/>
                  </a:lnTo>
                  <a:lnTo>
                    <a:pt x="939030" y="766241"/>
                  </a:lnTo>
                  <a:lnTo>
                    <a:pt x="998391" y="746710"/>
                  </a:lnTo>
                  <a:lnTo>
                    <a:pt x="1049946" y="692321"/>
                  </a:lnTo>
                  <a:lnTo>
                    <a:pt x="1071829" y="654028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4"/>
                  </a:lnTo>
                  <a:lnTo>
                    <a:pt x="1105874" y="207054"/>
                  </a:lnTo>
                  <a:lnTo>
                    <a:pt x="1090600" y="156854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432112" y="3240281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693676" y="3240281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6" y="73920"/>
                  </a:lnTo>
                  <a:lnTo>
                    <a:pt x="132799" y="112213"/>
                  </a:lnTo>
                  <a:lnTo>
                    <a:pt x="151570" y="156854"/>
                  </a:lnTo>
                  <a:lnTo>
                    <a:pt x="166843" y="207054"/>
                  </a:lnTo>
                  <a:lnTo>
                    <a:pt x="178231" y="262024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9" y="654028"/>
                  </a:lnTo>
                  <a:lnTo>
                    <a:pt x="110916" y="692321"/>
                  </a:lnTo>
                  <a:lnTo>
                    <a:pt x="86308" y="723478"/>
                  </a:lnTo>
                  <a:lnTo>
                    <a:pt x="30463" y="761227"/>
                  </a:lnTo>
                  <a:lnTo>
                    <a:pt x="0" y="766241"/>
                  </a:lnTo>
                  <a:lnTo>
                    <a:pt x="939030" y="766241"/>
                  </a:lnTo>
                  <a:lnTo>
                    <a:pt x="998391" y="746710"/>
                  </a:lnTo>
                  <a:lnTo>
                    <a:pt x="1049946" y="692321"/>
                  </a:lnTo>
                  <a:lnTo>
                    <a:pt x="1071829" y="654028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4"/>
                  </a:lnTo>
                  <a:lnTo>
                    <a:pt x="1105874" y="207054"/>
                  </a:lnTo>
                  <a:lnTo>
                    <a:pt x="1090600" y="156854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693676" y="3240281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809128" y="3482340"/>
            <a:ext cx="39243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/>
                <a:cs typeface="Calibri"/>
              </a:rPr>
              <a:t>Build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19141" y="3332988"/>
            <a:ext cx="564515" cy="53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600"/>
              </a:lnSpc>
              <a:spcBef>
                <a:spcPts val="100"/>
              </a:spcBef>
            </a:pPr>
            <a:r>
              <a:rPr sz="1400" spc="-25" dirty="0">
                <a:latin typeface="Calibri"/>
                <a:cs typeface="Calibri"/>
              </a:rPr>
              <a:t>Version </a:t>
            </a:r>
            <a:r>
              <a:rPr sz="1400" spc="-10" dirty="0">
                <a:latin typeface="Calibri"/>
                <a:cs typeface="Calibri"/>
              </a:rPr>
              <a:t>Control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070693" y="3332988"/>
            <a:ext cx="334645" cy="53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600"/>
              </a:lnSpc>
              <a:spcBef>
                <a:spcPts val="100"/>
              </a:spcBef>
            </a:pPr>
            <a:r>
              <a:rPr sz="1400" spc="-20" dirty="0">
                <a:latin typeface="Calibri"/>
                <a:cs typeface="Calibri"/>
              </a:rPr>
              <a:t>Unit Test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936190" y="3221231"/>
            <a:ext cx="1165225" cy="804545"/>
            <a:chOff x="5936190" y="3221231"/>
            <a:chExt cx="1165225" cy="804545"/>
          </a:xfrm>
        </p:grpSpPr>
        <p:sp>
          <p:nvSpPr>
            <p:cNvPr id="17" name="object 17"/>
            <p:cNvSpPr/>
            <p:nvPr/>
          </p:nvSpPr>
          <p:spPr>
            <a:xfrm>
              <a:off x="5955240" y="3240281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29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69" y="156854"/>
                  </a:lnTo>
                  <a:lnTo>
                    <a:pt x="166842" y="207054"/>
                  </a:lnTo>
                  <a:lnTo>
                    <a:pt x="178230" y="262024"/>
                  </a:lnTo>
                  <a:lnTo>
                    <a:pt x="185347" y="320976"/>
                  </a:lnTo>
                  <a:lnTo>
                    <a:pt x="187805" y="383120"/>
                  </a:lnTo>
                  <a:lnTo>
                    <a:pt x="185347" y="445265"/>
                  </a:lnTo>
                  <a:lnTo>
                    <a:pt x="178230" y="504216"/>
                  </a:lnTo>
                  <a:lnTo>
                    <a:pt x="166842" y="559187"/>
                  </a:lnTo>
                  <a:lnTo>
                    <a:pt x="151569" y="609387"/>
                  </a:lnTo>
                  <a:lnTo>
                    <a:pt x="132798" y="654028"/>
                  </a:lnTo>
                  <a:lnTo>
                    <a:pt x="110915" y="692321"/>
                  </a:lnTo>
                  <a:lnTo>
                    <a:pt x="86307" y="723478"/>
                  </a:lnTo>
                  <a:lnTo>
                    <a:pt x="30463" y="761227"/>
                  </a:lnTo>
                  <a:lnTo>
                    <a:pt x="0" y="766241"/>
                  </a:lnTo>
                  <a:lnTo>
                    <a:pt x="939029" y="766241"/>
                  </a:lnTo>
                  <a:lnTo>
                    <a:pt x="998390" y="746710"/>
                  </a:lnTo>
                  <a:lnTo>
                    <a:pt x="1049944" y="692321"/>
                  </a:lnTo>
                  <a:lnTo>
                    <a:pt x="1071828" y="654028"/>
                  </a:lnTo>
                  <a:lnTo>
                    <a:pt x="1090599" y="609387"/>
                  </a:lnTo>
                  <a:lnTo>
                    <a:pt x="1105872" y="559187"/>
                  </a:lnTo>
                  <a:lnTo>
                    <a:pt x="1117260" y="504216"/>
                  </a:lnTo>
                  <a:lnTo>
                    <a:pt x="1124377" y="445265"/>
                  </a:lnTo>
                  <a:lnTo>
                    <a:pt x="1126835" y="383120"/>
                  </a:lnTo>
                  <a:lnTo>
                    <a:pt x="1124377" y="320976"/>
                  </a:lnTo>
                  <a:lnTo>
                    <a:pt x="1117260" y="262024"/>
                  </a:lnTo>
                  <a:lnTo>
                    <a:pt x="1105872" y="207054"/>
                  </a:lnTo>
                  <a:lnTo>
                    <a:pt x="1090599" y="156854"/>
                  </a:lnTo>
                  <a:lnTo>
                    <a:pt x="1071828" y="112213"/>
                  </a:lnTo>
                  <a:lnTo>
                    <a:pt x="1049944" y="73920"/>
                  </a:lnTo>
                  <a:lnTo>
                    <a:pt x="1025336" y="42763"/>
                  </a:lnTo>
                  <a:lnTo>
                    <a:pt x="969492" y="5014"/>
                  </a:lnTo>
                  <a:lnTo>
                    <a:pt x="939029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955240" y="3240281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7197752" y="3221231"/>
            <a:ext cx="1165225" cy="804545"/>
            <a:chOff x="7197752" y="3221231"/>
            <a:chExt cx="1165225" cy="804545"/>
          </a:xfrm>
        </p:grpSpPr>
        <p:sp>
          <p:nvSpPr>
            <p:cNvPr id="20" name="object 20"/>
            <p:cNvSpPr/>
            <p:nvPr/>
          </p:nvSpPr>
          <p:spPr>
            <a:xfrm>
              <a:off x="7216801" y="3240281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70" y="156854"/>
                  </a:lnTo>
                  <a:lnTo>
                    <a:pt x="166843" y="207054"/>
                  </a:lnTo>
                  <a:lnTo>
                    <a:pt x="178231" y="262024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8"/>
                  </a:lnTo>
                  <a:lnTo>
                    <a:pt x="110915" y="692321"/>
                  </a:lnTo>
                  <a:lnTo>
                    <a:pt x="86307" y="723478"/>
                  </a:lnTo>
                  <a:lnTo>
                    <a:pt x="30463" y="761227"/>
                  </a:lnTo>
                  <a:lnTo>
                    <a:pt x="0" y="766241"/>
                  </a:lnTo>
                  <a:lnTo>
                    <a:pt x="939030" y="766241"/>
                  </a:lnTo>
                  <a:lnTo>
                    <a:pt x="998391" y="746710"/>
                  </a:lnTo>
                  <a:lnTo>
                    <a:pt x="1049946" y="692321"/>
                  </a:lnTo>
                  <a:lnTo>
                    <a:pt x="1071829" y="654028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4"/>
                  </a:lnTo>
                  <a:lnTo>
                    <a:pt x="1105874" y="207054"/>
                  </a:lnTo>
                  <a:lnTo>
                    <a:pt x="1090600" y="156854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216802" y="3240281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8459313" y="3221231"/>
            <a:ext cx="1165225" cy="804545"/>
            <a:chOff x="8459313" y="3221231"/>
            <a:chExt cx="1165225" cy="804545"/>
          </a:xfrm>
        </p:grpSpPr>
        <p:sp>
          <p:nvSpPr>
            <p:cNvPr id="23" name="object 23"/>
            <p:cNvSpPr/>
            <p:nvPr/>
          </p:nvSpPr>
          <p:spPr>
            <a:xfrm>
              <a:off x="8478362" y="3240281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70" y="156854"/>
                  </a:lnTo>
                  <a:lnTo>
                    <a:pt x="166843" y="207054"/>
                  </a:lnTo>
                  <a:lnTo>
                    <a:pt x="178231" y="262024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8"/>
                  </a:lnTo>
                  <a:lnTo>
                    <a:pt x="110915" y="692321"/>
                  </a:lnTo>
                  <a:lnTo>
                    <a:pt x="86307" y="723478"/>
                  </a:lnTo>
                  <a:lnTo>
                    <a:pt x="30463" y="761227"/>
                  </a:lnTo>
                  <a:lnTo>
                    <a:pt x="0" y="766241"/>
                  </a:lnTo>
                  <a:lnTo>
                    <a:pt x="939030" y="766241"/>
                  </a:lnTo>
                  <a:lnTo>
                    <a:pt x="998391" y="746710"/>
                  </a:lnTo>
                  <a:lnTo>
                    <a:pt x="1049946" y="692321"/>
                  </a:lnTo>
                  <a:lnTo>
                    <a:pt x="1071829" y="654028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4"/>
                  </a:lnTo>
                  <a:lnTo>
                    <a:pt x="1105874" y="207054"/>
                  </a:lnTo>
                  <a:lnTo>
                    <a:pt x="1090600" y="156854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478363" y="3240281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6287481" y="3482340"/>
            <a:ext cx="53213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/>
                <a:cs typeface="Calibri"/>
              </a:rPr>
              <a:t>Deploy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603050" y="3332988"/>
            <a:ext cx="374650" cy="53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600"/>
              </a:lnSpc>
              <a:spcBef>
                <a:spcPts val="100"/>
              </a:spcBef>
            </a:pPr>
            <a:r>
              <a:rPr sz="1400" spc="-20" dirty="0">
                <a:latin typeface="Calibri"/>
                <a:cs typeface="Calibri"/>
              </a:rPr>
              <a:t>Auto Test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729885" y="3332988"/>
            <a:ext cx="821055" cy="53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6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Deploy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to </a:t>
            </a:r>
            <a:r>
              <a:rPr sz="1400" spc="-10" dirty="0">
                <a:latin typeface="Calibri"/>
                <a:cs typeface="Calibri"/>
              </a:rPr>
              <a:t>Production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170544" y="2897563"/>
            <a:ext cx="3649979" cy="267970"/>
          </a:xfrm>
          <a:custGeom>
            <a:avLst/>
            <a:gdLst/>
            <a:ahLst/>
            <a:cxnLst/>
            <a:rect l="l" t="t" r="r" b="b"/>
            <a:pathLst>
              <a:path w="3649979" h="267969">
                <a:moveTo>
                  <a:pt x="0" y="267883"/>
                </a:moveTo>
                <a:lnTo>
                  <a:pt x="1754" y="215746"/>
                </a:lnTo>
                <a:lnTo>
                  <a:pt x="6537" y="173172"/>
                </a:lnTo>
                <a:lnTo>
                  <a:pt x="13632" y="144467"/>
                </a:lnTo>
                <a:lnTo>
                  <a:pt x="22321" y="133941"/>
                </a:lnTo>
                <a:lnTo>
                  <a:pt x="1802663" y="133941"/>
                </a:lnTo>
                <a:lnTo>
                  <a:pt x="1811351" y="123415"/>
                </a:lnTo>
                <a:lnTo>
                  <a:pt x="1818446" y="94710"/>
                </a:lnTo>
                <a:lnTo>
                  <a:pt x="1823229" y="52136"/>
                </a:lnTo>
                <a:lnTo>
                  <a:pt x="1824984" y="0"/>
                </a:lnTo>
                <a:lnTo>
                  <a:pt x="1826738" y="52136"/>
                </a:lnTo>
                <a:lnTo>
                  <a:pt x="1831521" y="94710"/>
                </a:lnTo>
                <a:lnTo>
                  <a:pt x="1838616" y="123415"/>
                </a:lnTo>
                <a:lnTo>
                  <a:pt x="1847305" y="133941"/>
                </a:lnTo>
                <a:lnTo>
                  <a:pt x="3627646" y="133941"/>
                </a:lnTo>
                <a:lnTo>
                  <a:pt x="3636335" y="144467"/>
                </a:lnTo>
                <a:lnTo>
                  <a:pt x="3643430" y="173172"/>
                </a:lnTo>
                <a:lnTo>
                  <a:pt x="3648213" y="215746"/>
                </a:lnTo>
                <a:lnTo>
                  <a:pt x="3649968" y="267883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955231" y="4124585"/>
            <a:ext cx="3649979" cy="267970"/>
          </a:xfrm>
          <a:custGeom>
            <a:avLst/>
            <a:gdLst/>
            <a:ahLst/>
            <a:cxnLst/>
            <a:rect l="l" t="t" r="r" b="b"/>
            <a:pathLst>
              <a:path w="3649979" h="267970">
                <a:moveTo>
                  <a:pt x="3649968" y="0"/>
                </a:moveTo>
                <a:lnTo>
                  <a:pt x="3648213" y="52136"/>
                </a:lnTo>
                <a:lnTo>
                  <a:pt x="3643430" y="94710"/>
                </a:lnTo>
                <a:lnTo>
                  <a:pt x="3636335" y="123415"/>
                </a:lnTo>
                <a:lnTo>
                  <a:pt x="3627647" y="133941"/>
                </a:lnTo>
                <a:lnTo>
                  <a:pt x="1847305" y="133941"/>
                </a:lnTo>
                <a:lnTo>
                  <a:pt x="1838616" y="144467"/>
                </a:lnTo>
                <a:lnTo>
                  <a:pt x="1831521" y="173172"/>
                </a:lnTo>
                <a:lnTo>
                  <a:pt x="1826738" y="215746"/>
                </a:lnTo>
                <a:lnTo>
                  <a:pt x="1824984" y="267883"/>
                </a:lnTo>
                <a:lnTo>
                  <a:pt x="1823229" y="215746"/>
                </a:lnTo>
                <a:lnTo>
                  <a:pt x="1818446" y="173172"/>
                </a:lnTo>
                <a:lnTo>
                  <a:pt x="1811351" y="144467"/>
                </a:lnTo>
                <a:lnTo>
                  <a:pt x="1802663" y="133941"/>
                </a:lnTo>
                <a:lnTo>
                  <a:pt x="22321" y="133941"/>
                </a:lnTo>
                <a:lnTo>
                  <a:pt x="13632" y="123415"/>
                </a:lnTo>
                <a:lnTo>
                  <a:pt x="6537" y="94710"/>
                </a:lnTo>
                <a:lnTo>
                  <a:pt x="1754" y="52136"/>
                </a:lnTo>
                <a:lnTo>
                  <a:pt x="0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708909" y="4459732"/>
            <a:ext cx="17303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latin typeface="Calibri"/>
                <a:cs typeface="Calibri"/>
              </a:rPr>
              <a:t>Continuous</a:t>
            </a:r>
            <a:r>
              <a:rPr sz="1600" b="1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Delivery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45" dirty="0"/>
              <a:t> </a:t>
            </a:r>
            <a:r>
              <a:rPr dirty="0"/>
              <a:t>good</a:t>
            </a:r>
            <a:r>
              <a:rPr spc="-40" dirty="0"/>
              <a:t> </a:t>
            </a:r>
            <a:r>
              <a:rPr dirty="0"/>
              <a:t>is</a:t>
            </a:r>
            <a:r>
              <a:rPr spc="-30" dirty="0"/>
              <a:t> </a:t>
            </a:r>
            <a:r>
              <a:rPr dirty="0"/>
              <a:t>our</a:t>
            </a:r>
            <a:r>
              <a:rPr spc="-35" dirty="0"/>
              <a:t> </a:t>
            </a:r>
            <a:r>
              <a:rPr dirty="0"/>
              <a:t>Unit</a:t>
            </a:r>
            <a:r>
              <a:rPr spc="-25" dirty="0"/>
              <a:t> </a:t>
            </a:r>
            <a:r>
              <a:rPr spc="-10" dirty="0"/>
              <a:t>Testing?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11285855" cy="354012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41300" marR="523240" indent="-236220" algn="just">
              <a:lnSpc>
                <a:spcPct val="101400"/>
              </a:lnSpc>
              <a:spcBef>
                <a:spcPts val="5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We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have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been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running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our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unit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tests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how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know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how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well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they 	</a:t>
            </a:r>
            <a:r>
              <a:rPr sz="2800" dirty="0">
                <a:latin typeface="Calibri"/>
                <a:cs typeface="Calibri"/>
              </a:rPr>
              <a:t>test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our</a:t>
            </a:r>
            <a:r>
              <a:rPr sz="2800" spc="-20" dirty="0">
                <a:latin typeface="Calibri"/>
                <a:cs typeface="Calibri"/>
              </a:rPr>
              <a:t> code?</a:t>
            </a:r>
            <a:endParaRPr sz="2800">
              <a:latin typeface="Calibri"/>
              <a:cs typeface="Calibri"/>
            </a:endParaRPr>
          </a:p>
          <a:p>
            <a:pPr marL="473075" marR="363220" lvl="1" indent="-226060" algn="just">
              <a:lnSpc>
                <a:spcPts val="2810"/>
              </a:lnSpc>
              <a:spcBef>
                <a:spcPts val="195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unit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tests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execute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across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broad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area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code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are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they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simply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testing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the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same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methods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ignoring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others?</a:t>
            </a:r>
            <a:endParaRPr sz="2400">
              <a:latin typeface="Calibri"/>
              <a:cs typeface="Calibri"/>
            </a:endParaRPr>
          </a:p>
          <a:p>
            <a:pPr marL="241300" marR="5080" indent="-236220" algn="just">
              <a:lnSpc>
                <a:spcPct val="101400"/>
              </a:lnSpc>
              <a:spcBef>
                <a:spcPts val="665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If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using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CI/CD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Pipeline,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what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if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wanted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impose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certain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level 	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code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coverage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our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Continuous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Integration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before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run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continue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with 	</a:t>
            </a:r>
            <a:r>
              <a:rPr sz="2800" dirty="0">
                <a:latin typeface="Calibri"/>
                <a:cs typeface="Calibri"/>
              </a:rPr>
              <a:t>Continuous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Delivery?</a:t>
            </a:r>
            <a:endParaRPr sz="2800">
              <a:latin typeface="Calibri"/>
              <a:cs typeface="Calibri"/>
            </a:endParaRPr>
          </a:p>
          <a:p>
            <a:pPr marL="241935" indent="-236220" algn="just">
              <a:lnSpc>
                <a:spcPct val="100000"/>
              </a:lnSpc>
              <a:spcBef>
                <a:spcPts val="84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We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need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Code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Coverage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tool!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10"/>
              </a:lnSpc>
              <a:spcBef>
                <a:spcPts val="570"/>
              </a:spcBef>
            </a:pPr>
            <a:r>
              <a:rPr dirty="0"/>
              <a:t>Code</a:t>
            </a:r>
            <a:r>
              <a:rPr spc="-45" dirty="0"/>
              <a:t> </a:t>
            </a:r>
            <a:r>
              <a:rPr dirty="0"/>
              <a:t>coverage</a:t>
            </a:r>
            <a:r>
              <a:rPr spc="-45" dirty="0"/>
              <a:t> </a:t>
            </a:r>
            <a:r>
              <a:rPr dirty="0"/>
              <a:t>analysis</a:t>
            </a:r>
            <a:r>
              <a:rPr spc="-40" dirty="0"/>
              <a:t> </a:t>
            </a:r>
            <a:r>
              <a:rPr dirty="0"/>
              <a:t>is</a:t>
            </a:r>
            <a:r>
              <a:rPr spc="-45" dirty="0"/>
              <a:t> </a:t>
            </a:r>
            <a:r>
              <a:rPr dirty="0"/>
              <a:t>measuring</a:t>
            </a:r>
            <a:r>
              <a:rPr spc="-45" dirty="0"/>
              <a:t> </a:t>
            </a:r>
            <a:r>
              <a:rPr dirty="0"/>
              <a:t>how</a:t>
            </a:r>
            <a:r>
              <a:rPr spc="-45" dirty="0"/>
              <a:t> </a:t>
            </a:r>
            <a:r>
              <a:rPr dirty="0"/>
              <a:t>well</a:t>
            </a:r>
            <a:r>
              <a:rPr spc="-40" dirty="0"/>
              <a:t> </a:t>
            </a:r>
            <a:r>
              <a:rPr dirty="0"/>
              <a:t>your</a:t>
            </a:r>
            <a:r>
              <a:rPr spc="-45" dirty="0"/>
              <a:t> </a:t>
            </a:r>
            <a:r>
              <a:rPr dirty="0"/>
              <a:t>unit</a:t>
            </a:r>
            <a:r>
              <a:rPr spc="-40" dirty="0"/>
              <a:t> </a:t>
            </a:r>
            <a:r>
              <a:rPr spc="-10" dirty="0"/>
              <a:t>tests </a:t>
            </a:r>
            <a:r>
              <a:rPr dirty="0"/>
              <a:t>exercise</a:t>
            </a:r>
            <a:r>
              <a:rPr spc="-65" dirty="0"/>
              <a:t> </a:t>
            </a:r>
            <a:r>
              <a:rPr dirty="0"/>
              <a:t>the</a:t>
            </a:r>
            <a:r>
              <a:rPr spc="-60" dirty="0"/>
              <a:t> </a:t>
            </a:r>
            <a:r>
              <a:rPr dirty="0"/>
              <a:t>production</a:t>
            </a:r>
            <a:r>
              <a:rPr spc="-65" dirty="0"/>
              <a:t> </a:t>
            </a:r>
            <a:r>
              <a:rPr spc="-10" dirty="0"/>
              <a:t>code.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55210" y="1058163"/>
            <a:ext cx="11156315" cy="37061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935" indent="-236220">
              <a:lnSpc>
                <a:spcPct val="100000"/>
              </a:lnSpc>
              <a:spcBef>
                <a:spcPts val="10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dirty="0"/>
              <a:t>Code</a:t>
            </a:r>
            <a:r>
              <a:rPr spc="-40" dirty="0"/>
              <a:t> </a:t>
            </a:r>
            <a:r>
              <a:rPr dirty="0"/>
              <a:t>coverage</a:t>
            </a:r>
            <a:r>
              <a:rPr spc="-40" dirty="0"/>
              <a:t> </a:t>
            </a:r>
            <a:r>
              <a:rPr dirty="0"/>
              <a:t>works</a:t>
            </a:r>
            <a:r>
              <a:rPr spc="-20" dirty="0"/>
              <a:t> </a:t>
            </a:r>
            <a:r>
              <a:rPr dirty="0"/>
              <a:t>like</a:t>
            </a:r>
            <a:r>
              <a:rPr spc="-40" dirty="0"/>
              <a:t> </a:t>
            </a:r>
            <a:r>
              <a:rPr spc="-10" dirty="0"/>
              <a:t>this:</a:t>
            </a:r>
          </a:p>
          <a:p>
            <a:pPr marL="704215" lvl="1" indent="-457200">
              <a:lnSpc>
                <a:spcPct val="100000"/>
              </a:lnSpc>
              <a:spcBef>
                <a:spcPts val="40"/>
              </a:spcBef>
              <a:buAutoNum type="arabicPeriod"/>
              <a:tabLst>
                <a:tab pos="70421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Compile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project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into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some intermediate representation (IR)</a:t>
            </a:r>
            <a:endParaRPr sz="2400" dirty="0">
              <a:latin typeface="Calibri"/>
              <a:cs typeface="Calibri"/>
            </a:endParaRPr>
          </a:p>
          <a:p>
            <a:pPr marL="704215" lvl="1" indent="-457200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70421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Instrument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400" b="1" i="1" dirty="0">
                <a:solidFill>
                  <a:srgbClr val="3333CC"/>
                </a:solidFill>
                <a:latin typeface="Calibri"/>
                <a:cs typeface="Calibri"/>
              </a:rPr>
              <a:t>IR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with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"touch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points"</a:t>
            </a:r>
            <a:endParaRPr sz="2400" dirty="0">
              <a:latin typeface="Calibri"/>
              <a:cs typeface="Calibri"/>
            </a:endParaRPr>
          </a:p>
          <a:p>
            <a:pPr marL="704215" lvl="1" indent="-457200">
              <a:lnSpc>
                <a:spcPts val="2845"/>
              </a:lnSpc>
              <a:spcBef>
                <a:spcPts val="25"/>
              </a:spcBef>
              <a:buAutoNum type="arabicPeriod"/>
              <a:tabLst>
                <a:tab pos="70421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Run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unit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tests,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which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gathers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coverage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data</a:t>
            </a:r>
            <a:endParaRPr sz="2400" dirty="0">
              <a:latin typeface="Calibri"/>
              <a:cs typeface="Calibri"/>
            </a:endParaRPr>
          </a:p>
          <a:p>
            <a:pPr marL="704215" lvl="1" indent="-457200">
              <a:lnSpc>
                <a:spcPts val="2845"/>
              </a:lnSpc>
              <a:buAutoNum type="arabicPeriod"/>
              <a:tabLst>
                <a:tab pos="70421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Generate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coverage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report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from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gathered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data</a:t>
            </a:r>
            <a:endParaRPr sz="2400" dirty="0">
              <a:latin typeface="Calibri"/>
              <a:cs typeface="Calibri"/>
            </a:endParaRPr>
          </a:p>
          <a:p>
            <a:pPr marL="241935" indent="-236220">
              <a:lnSpc>
                <a:spcPct val="100000"/>
              </a:lnSpc>
              <a:spcBef>
                <a:spcPts val="80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lang="en-US" spc="-10" dirty="0"/>
              <a:t>We will recommend you use the Coverage module for python</a:t>
            </a:r>
          </a:p>
          <a:p>
            <a:pPr marL="241935" indent="-236220">
              <a:lnSpc>
                <a:spcPct val="100000"/>
              </a:lnSpc>
              <a:spcBef>
                <a:spcPts val="825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dirty="0"/>
              <a:t>Having</a:t>
            </a:r>
            <a:r>
              <a:rPr spc="-15" dirty="0"/>
              <a:t> </a:t>
            </a:r>
            <a:r>
              <a:rPr dirty="0"/>
              <a:t>this</a:t>
            </a:r>
            <a:r>
              <a:rPr spc="-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is</a:t>
            </a:r>
            <a:r>
              <a:rPr spc="-5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spc="-25" dirty="0"/>
              <a:t>double-</a:t>
            </a:r>
            <a:r>
              <a:rPr dirty="0"/>
              <a:t>edge</a:t>
            </a:r>
            <a:r>
              <a:rPr spc="-20" dirty="0"/>
              <a:t> </a:t>
            </a:r>
            <a:r>
              <a:rPr spc="-10" dirty="0"/>
              <a:t>sword.</a:t>
            </a: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It's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mostly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positive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thing;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telling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team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where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spend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additional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testing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effort.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don't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obsessed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with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metrics;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we'll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talk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more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about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this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later.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274" y="19812"/>
            <a:ext cx="11839450" cy="509114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10"/>
              </a:lnSpc>
              <a:spcBef>
                <a:spcPts val="570"/>
              </a:spcBef>
            </a:pPr>
            <a:r>
              <a:rPr lang="en-US" dirty="0"/>
              <a:t>C</a:t>
            </a:r>
            <a:r>
              <a:rPr dirty="0"/>
              <a:t>overage</a:t>
            </a:r>
            <a:r>
              <a:rPr spc="-45" dirty="0"/>
              <a:t> </a:t>
            </a:r>
            <a:r>
              <a:rPr dirty="0"/>
              <a:t>report</a:t>
            </a:r>
            <a:r>
              <a:rPr spc="-45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a</a:t>
            </a:r>
            <a:r>
              <a:rPr spc="-50" dirty="0"/>
              <a:t> </a:t>
            </a:r>
            <a:r>
              <a:rPr dirty="0"/>
              <a:t>simple</a:t>
            </a:r>
            <a:r>
              <a:rPr spc="-45" dirty="0"/>
              <a:t> </a:t>
            </a:r>
            <a:r>
              <a:rPr dirty="0"/>
              <a:t>HTML</a:t>
            </a:r>
            <a:r>
              <a:rPr spc="-45" dirty="0"/>
              <a:t> </a:t>
            </a:r>
            <a:r>
              <a:rPr dirty="0"/>
              <a:t>web</a:t>
            </a:r>
            <a:r>
              <a:rPr spc="-50" dirty="0"/>
              <a:t> </a:t>
            </a:r>
            <a:r>
              <a:rPr dirty="0"/>
              <a:t>site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55210" y="1045971"/>
            <a:ext cx="76688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935" indent="-236220">
              <a:lnSpc>
                <a:spcPct val="100000"/>
              </a:lnSpc>
              <a:spcBef>
                <a:spcPts val="10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report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stored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ourier New"/>
                <a:cs typeface="Courier New"/>
              </a:rPr>
              <a:t>/target/site/jacoco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61670" y="1732445"/>
            <a:ext cx="10750550" cy="4909185"/>
            <a:chOff x="161670" y="1732445"/>
            <a:chExt cx="10750550" cy="4909185"/>
          </a:xfrm>
        </p:grpSpPr>
        <p:sp>
          <p:nvSpPr>
            <p:cNvPr id="5" name="object 5"/>
            <p:cNvSpPr/>
            <p:nvPr/>
          </p:nvSpPr>
          <p:spPr>
            <a:xfrm>
              <a:off x="161670" y="3764853"/>
              <a:ext cx="424815" cy="2172335"/>
            </a:xfrm>
            <a:custGeom>
              <a:avLst/>
              <a:gdLst/>
              <a:ahLst/>
              <a:cxnLst/>
              <a:rect l="l" t="t" r="r" b="b"/>
              <a:pathLst>
                <a:path w="424815" h="2172335">
                  <a:moveTo>
                    <a:pt x="349108" y="2086572"/>
                  </a:moveTo>
                  <a:lnTo>
                    <a:pt x="263016" y="2136792"/>
                  </a:lnTo>
                  <a:lnTo>
                    <a:pt x="257366" y="2141822"/>
                  </a:lnTo>
                  <a:lnTo>
                    <a:pt x="254192" y="2148399"/>
                  </a:lnTo>
                  <a:lnTo>
                    <a:pt x="253717" y="2155687"/>
                  </a:lnTo>
                  <a:lnTo>
                    <a:pt x="256160" y="2162846"/>
                  </a:lnTo>
                  <a:lnTo>
                    <a:pt x="261190" y="2168497"/>
                  </a:lnTo>
                  <a:lnTo>
                    <a:pt x="267767" y="2171670"/>
                  </a:lnTo>
                  <a:lnTo>
                    <a:pt x="275055" y="2172146"/>
                  </a:lnTo>
                  <a:lnTo>
                    <a:pt x="282214" y="2169702"/>
                  </a:lnTo>
                  <a:lnTo>
                    <a:pt x="392065" y="2105622"/>
                  </a:lnTo>
                  <a:lnTo>
                    <a:pt x="386915" y="2105622"/>
                  </a:lnTo>
                  <a:lnTo>
                    <a:pt x="386915" y="2103027"/>
                  </a:lnTo>
                  <a:lnTo>
                    <a:pt x="377316" y="2103027"/>
                  </a:lnTo>
                  <a:lnTo>
                    <a:pt x="349108" y="2086572"/>
                  </a:lnTo>
                  <a:close/>
                </a:path>
                <a:path w="424815" h="2172335">
                  <a:moveTo>
                    <a:pt x="316476" y="0"/>
                  </a:moveTo>
                  <a:lnTo>
                    <a:pt x="19050" y="0"/>
                  </a:lnTo>
                  <a:lnTo>
                    <a:pt x="11634" y="1497"/>
                  </a:lnTo>
                  <a:lnTo>
                    <a:pt x="5579" y="5579"/>
                  </a:lnTo>
                  <a:lnTo>
                    <a:pt x="1497" y="11635"/>
                  </a:lnTo>
                  <a:lnTo>
                    <a:pt x="0" y="19050"/>
                  </a:lnTo>
                  <a:lnTo>
                    <a:pt x="0" y="2086572"/>
                  </a:lnTo>
                  <a:lnTo>
                    <a:pt x="1497" y="2093988"/>
                  </a:lnTo>
                  <a:lnTo>
                    <a:pt x="5579" y="2100043"/>
                  </a:lnTo>
                  <a:lnTo>
                    <a:pt x="11634" y="2104125"/>
                  </a:lnTo>
                  <a:lnTo>
                    <a:pt x="19050" y="2105622"/>
                  </a:lnTo>
                  <a:lnTo>
                    <a:pt x="316451" y="2105622"/>
                  </a:lnTo>
                  <a:lnTo>
                    <a:pt x="349108" y="2086572"/>
                  </a:lnTo>
                  <a:lnTo>
                    <a:pt x="38100" y="2086572"/>
                  </a:lnTo>
                  <a:lnTo>
                    <a:pt x="19050" y="2067522"/>
                  </a:lnTo>
                  <a:lnTo>
                    <a:pt x="38100" y="2067522"/>
                  </a:lnTo>
                  <a:lnTo>
                    <a:pt x="38100" y="38100"/>
                  </a:lnTo>
                  <a:lnTo>
                    <a:pt x="19050" y="38100"/>
                  </a:lnTo>
                  <a:lnTo>
                    <a:pt x="38100" y="19050"/>
                  </a:lnTo>
                  <a:lnTo>
                    <a:pt x="316476" y="19050"/>
                  </a:lnTo>
                  <a:lnTo>
                    <a:pt x="316476" y="0"/>
                  </a:lnTo>
                  <a:close/>
                </a:path>
                <a:path w="424815" h="2172335">
                  <a:moveTo>
                    <a:pt x="392065" y="2067522"/>
                  </a:moveTo>
                  <a:lnTo>
                    <a:pt x="386915" y="2067522"/>
                  </a:lnTo>
                  <a:lnTo>
                    <a:pt x="386915" y="2105622"/>
                  </a:lnTo>
                  <a:lnTo>
                    <a:pt x="392065" y="2105622"/>
                  </a:lnTo>
                  <a:lnTo>
                    <a:pt x="424722" y="2086572"/>
                  </a:lnTo>
                  <a:lnTo>
                    <a:pt x="392065" y="2067522"/>
                  </a:lnTo>
                  <a:close/>
                </a:path>
                <a:path w="424815" h="2172335">
                  <a:moveTo>
                    <a:pt x="377316" y="2070117"/>
                  </a:moveTo>
                  <a:lnTo>
                    <a:pt x="349108" y="2086572"/>
                  </a:lnTo>
                  <a:lnTo>
                    <a:pt x="377316" y="2103027"/>
                  </a:lnTo>
                  <a:lnTo>
                    <a:pt x="377316" y="2070117"/>
                  </a:lnTo>
                  <a:close/>
                </a:path>
                <a:path w="424815" h="2172335">
                  <a:moveTo>
                    <a:pt x="386915" y="2070117"/>
                  </a:moveTo>
                  <a:lnTo>
                    <a:pt x="377316" y="2070117"/>
                  </a:lnTo>
                  <a:lnTo>
                    <a:pt x="377316" y="2103027"/>
                  </a:lnTo>
                  <a:lnTo>
                    <a:pt x="386915" y="2103027"/>
                  </a:lnTo>
                  <a:lnTo>
                    <a:pt x="386915" y="2070117"/>
                  </a:lnTo>
                  <a:close/>
                </a:path>
                <a:path w="424815" h="2172335">
                  <a:moveTo>
                    <a:pt x="38100" y="2067522"/>
                  </a:moveTo>
                  <a:lnTo>
                    <a:pt x="19050" y="2067522"/>
                  </a:lnTo>
                  <a:lnTo>
                    <a:pt x="38100" y="2086572"/>
                  </a:lnTo>
                  <a:lnTo>
                    <a:pt x="38100" y="2067522"/>
                  </a:lnTo>
                  <a:close/>
                </a:path>
                <a:path w="424815" h="2172335">
                  <a:moveTo>
                    <a:pt x="316451" y="2067522"/>
                  </a:moveTo>
                  <a:lnTo>
                    <a:pt x="38100" y="2067522"/>
                  </a:lnTo>
                  <a:lnTo>
                    <a:pt x="38100" y="2086572"/>
                  </a:lnTo>
                  <a:lnTo>
                    <a:pt x="349108" y="2086572"/>
                  </a:lnTo>
                  <a:lnTo>
                    <a:pt x="316451" y="2067522"/>
                  </a:lnTo>
                  <a:close/>
                </a:path>
                <a:path w="424815" h="2172335">
                  <a:moveTo>
                    <a:pt x="275055" y="2000999"/>
                  </a:moveTo>
                  <a:lnTo>
                    <a:pt x="267767" y="2001475"/>
                  </a:lnTo>
                  <a:lnTo>
                    <a:pt x="261190" y="2004648"/>
                  </a:lnTo>
                  <a:lnTo>
                    <a:pt x="256160" y="2010299"/>
                  </a:lnTo>
                  <a:lnTo>
                    <a:pt x="253717" y="2017458"/>
                  </a:lnTo>
                  <a:lnTo>
                    <a:pt x="254192" y="2024746"/>
                  </a:lnTo>
                  <a:lnTo>
                    <a:pt x="257366" y="2031323"/>
                  </a:lnTo>
                  <a:lnTo>
                    <a:pt x="263016" y="2036352"/>
                  </a:lnTo>
                  <a:lnTo>
                    <a:pt x="349108" y="2086572"/>
                  </a:lnTo>
                  <a:lnTo>
                    <a:pt x="377316" y="2070117"/>
                  </a:lnTo>
                  <a:lnTo>
                    <a:pt x="386915" y="2070117"/>
                  </a:lnTo>
                  <a:lnTo>
                    <a:pt x="386915" y="2067522"/>
                  </a:lnTo>
                  <a:lnTo>
                    <a:pt x="392065" y="2067522"/>
                  </a:lnTo>
                  <a:lnTo>
                    <a:pt x="282214" y="2003442"/>
                  </a:lnTo>
                  <a:lnTo>
                    <a:pt x="275055" y="2000999"/>
                  </a:lnTo>
                  <a:close/>
                </a:path>
                <a:path w="424815" h="2172335">
                  <a:moveTo>
                    <a:pt x="38100" y="19050"/>
                  </a:moveTo>
                  <a:lnTo>
                    <a:pt x="19050" y="38100"/>
                  </a:lnTo>
                  <a:lnTo>
                    <a:pt x="38100" y="38100"/>
                  </a:lnTo>
                  <a:lnTo>
                    <a:pt x="38100" y="19050"/>
                  </a:lnTo>
                  <a:close/>
                </a:path>
                <a:path w="424815" h="2172335">
                  <a:moveTo>
                    <a:pt x="316476" y="19050"/>
                  </a:moveTo>
                  <a:lnTo>
                    <a:pt x="38100" y="19050"/>
                  </a:lnTo>
                  <a:lnTo>
                    <a:pt x="38100" y="38100"/>
                  </a:lnTo>
                  <a:lnTo>
                    <a:pt x="316476" y="38100"/>
                  </a:lnTo>
                  <a:lnTo>
                    <a:pt x="316476" y="19050"/>
                  </a:lnTo>
                  <a:close/>
                </a:path>
              </a:pathLst>
            </a:custGeom>
            <a:solidFill>
              <a:srgbClr val="ADCA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4320" y="2319527"/>
              <a:ext cx="10637520" cy="224028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8144" y="2522720"/>
              <a:ext cx="10031938" cy="163603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73382" y="2517957"/>
              <a:ext cx="10041890" cy="1645920"/>
            </a:xfrm>
            <a:custGeom>
              <a:avLst/>
              <a:gdLst/>
              <a:ahLst/>
              <a:cxnLst/>
              <a:rect l="l" t="t" r="r" b="b"/>
              <a:pathLst>
                <a:path w="10041890" h="1645920">
                  <a:moveTo>
                    <a:pt x="0" y="0"/>
                  </a:moveTo>
                  <a:lnTo>
                    <a:pt x="10041464" y="0"/>
                  </a:lnTo>
                  <a:lnTo>
                    <a:pt x="10041464" y="1645558"/>
                  </a:lnTo>
                  <a:lnTo>
                    <a:pt x="0" y="1645558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1000" y="4928615"/>
              <a:ext cx="4977384" cy="171297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6305" y="5132764"/>
              <a:ext cx="4369152" cy="1105397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581542" y="5128002"/>
              <a:ext cx="4378960" cy="1115060"/>
            </a:xfrm>
            <a:custGeom>
              <a:avLst/>
              <a:gdLst/>
              <a:ahLst/>
              <a:cxnLst/>
              <a:rect l="l" t="t" r="r" b="b"/>
              <a:pathLst>
                <a:path w="4378960" h="1115060">
                  <a:moveTo>
                    <a:pt x="0" y="0"/>
                  </a:moveTo>
                  <a:lnTo>
                    <a:pt x="4378678" y="0"/>
                  </a:lnTo>
                  <a:lnTo>
                    <a:pt x="4378678" y="1114923"/>
                  </a:lnTo>
                  <a:lnTo>
                    <a:pt x="0" y="1114923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8147" y="3738916"/>
              <a:ext cx="98425" cy="90170"/>
            </a:xfrm>
            <a:custGeom>
              <a:avLst/>
              <a:gdLst/>
              <a:ahLst/>
              <a:cxnLst/>
              <a:rect l="l" t="t" r="r" b="b"/>
              <a:pathLst>
                <a:path w="98425" h="90170">
                  <a:moveTo>
                    <a:pt x="98323" y="0"/>
                  </a:moveTo>
                  <a:lnTo>
                    <a:pt x="0" y="0"/>
                  </a:lnTo>
                  <a:lnTo>
                    <a:pt x="0" y="89975"/>
                  </a:lnTo>
                  <a:lnTo>
                    <a:pt x="98323" y="89975"/>
                  </a:lnTo>
                  <a:lnTo>
                    <a:pt x="98323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78147" y="3738916"/>
              <a:ext cx="98425" cy="90170"/>
            </a:xfrm>
            <a:custGeom>
              <a:avLst/>
              <a:gdLst/>
              <a:ahLst/>
              <a:cxnLst/>
              <a:rect l="l" t="t" r="r" b="b"/>
              <a:pathLst>
                <a:path w="98425" h="90170">
                  <a:moveTo>
                    <a:pt x="0" y="0"/>
                  </a:moveTo>
                  <a:lnTo>
                    <a:pt x="98323" y="0"/>
                  </a:lnTo>
                  <a:lnTo>
                    <a:pt x="98323" y="89975"/>
                  </a:lnTo>
                  <a:lnTo>
                    <a:pt x="0" y="89975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86305" y="5806439"/>
              <a:ext cx="98425" cy="90170"/>
            </a:xfrm>
            <a:custGeom>
              <a:avLst/>
              <a:gdLst/>
              <a:ahLst/>
              <a:cxnLst/>
              <a:rect l="l" t="t" r="r" b="b"/>
              <a:pathLst>
                <a:path w="98425" h="90170">
                  <a:moveTo>
                    <a:pt x="98323" y="0"/>
                  </a:moveTo>
                  <a:lnTo>
                    <a:pt x="0" y="0"/>
                  </a:lnTo>
                  <a:lnTo>
                    <a:pt x="0" y="89975"/>
                  </a:lnTo>
                  <a:lnTo>
                    <a:pt x="98323" y="89975"/>
                  </a:lnTo>
                  <a:lnTo>
                    <a:pt x="98323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86305" y="5806439"/>
              <a:ext cx="98425" cy="90170"/>
            </a:xfrm>
            <a:custGeom>
              <a:avLst/>
              <a:gdLst/>
              <a:ahLst/>
              <a:cxnLst/>
              <a:rect l="l" t="t" r="r" b="b"/>
              <a:pathLst>
                <a:path w="98425" h="90170">
                  <a:moveTo>
                    <a:pt x="0" y="0"/>
                  </a:moveTo>
                  <a:lnTo>
                    <a:pt x="98323" y="0"/>
                  </a:lnTo>
                  <a:lnTo>
                    <a:pt x="98323" y="89975"/>
                  </a:lnTo>
                  <a:lnTo>
                    <a:pt x="0" y="89975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340076" y="1745145"/>
              <a:ext cx="2353945" cy="1198880"/>
            </a:xfrm>
            <a:custGeom>
              <a:avLst/>
              <a:gdLst/>
              <a:ahLst/>
              <a:cxnLst/>
              <a:rect l="l" t="t" r="r" b="b"/>
              <a:pathLst>
                <a:path w="2353945" h="1198880">
                  <a:moveTo>
                    <a:pt x="2353764" y="0"/>
                  </a:moveTo>
                  <a:lnTo>
                    <a:pt x="0" y="0"/>
                  </a:lnTo>
                  <a:lnTo>
                    <a:pt x="0" y="654766"/>
                  </a:lnTo>
                  <a:lnTo>
                    <a:pt x="1079646" y="654766"/>
                  </a:lnTo>
                  <a:lnTo>
                    <a:pt x="1079646" y="951657"/>
                  </a:lnTo>
                  <a:lnTo>
                    <a:pt x="877197" y="951657"/>
                  </a:lnTo>
                  <a:lnTo>
                    <a:pt x="1176882" y="1198741"/>
                  </a:lnTo>
                  <a:lnTo>
                    <a:pt x="1476568" y="951657"/>
                  </a:lnTo>
                  <a:lnTo>
                    <a:pt x="1274119" y="951657"/>
                  </a:lnTo>
                  <a:lnTo>
                    <a:pt x="1274119" y="654766"/>
                  </a:lnTo>
                  <a:lnTo>
                    <a:pt x="2353764" y="654766"/>
                  </a:lnTo>
                  <a:lnTo>
                    <a:pt x="2353764" y="0"/>
                  </a:lnTo>
                  <a:close/>
                </a:path>
              </a:pathLst>
            </a:custGeom>
            <a:solidFill>
              <a:srgbClr val="4472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340076" y="1745145"/>
              <a:ext cx="2353945" cy="1198880"/>
            </a:xfrm>
            <a:custGeom>
              <a:avLst/>
              <a:gdLst/>
              <a:ahLst/>
              <a:cxnLst/>
              <a:rect l="l" t="t" r="r" b="b"/>
              <a:pathLst>
                <a:path w="2353945" h="1198880">
                  <a:moveTo>
                    <a:pt x="0" y="0"/>
                  </a:moveTo>
                  <a:lnTo>
                    <a:pt x="2353765" y="0"/>
                  </a:lnTo>
                  <a:lnTo>
                    <a:pt x="2353765" y="654765"/>
                  </a:lnTo>
                  <a:lnTo>
                    <a:pt x="1274119" y="654765"/>
                  </a:lnTo>
                  <a:lnTo>
                    <a:pt x="1274119" y="951658"/>
                  </a:lnTo>
                  <a:lnTo>
                    <a:pt x="1476568" y="951658"/>
                  </a:lnTo>
                  <a:lnTo>
                    <a:pt x="1176882" y="1198742"/>
                  </a:lnTo>
                  <a:lnTo>
                    <a:pt x="877197" y="951658"/>
                  </a:lnTo>
                  <a:lnTo>
                    <a:pt x="1079645" y="951658"/>
                  </a:lnTo>
                  <a:lnTo>
                    <a:pt x="1079645" y="654765"/>
                  </a:lnTo>
                  <a:lnTo>
                    <a:pt x="0" y="654765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rgbClr val="236F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459683" y="1752600"/>
            <a:ext cx="2117725" cy="61404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indent="-635" algn="ctr">
              <a:lnSpc>
                <a:spcPct val="118200"/>
              </a:lnSpc>
              <a:spcBef>
                <a:spcPts val="50"/>
              </a:spcBef>
            </a:pP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</a:rPr>
              <a:t>Missed</a:t>
            </a:r>
            <a:r>
              <a:rPr sz="11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</a:rPr>
              <a:t>Instructions</a:t>
            </a:r>
            <a:r>
              <a:rPr sz="11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provides </a:t>
            </a:r>
            <a:r>
              <a:rPr sz="1100" spc="-30" dirty="0">
                <a:solidFill>
                  <a:srgbClr val="FFFFFF"/>
                </a:solidFill>
                <a:latin typeface="Calibri"/>
                <a:cs typeface="Calibri"/>
              </a:rPr>
              <a:t>information </a:t>
            </a:r>
            <a:r>
              <a:rPr sz="1100" spc="-25" dirty="0">
                <a:solidFill>
                  <a:srgbClr val="FFFFFF"/>
                </a:solidFill>
                <a:latin typeface="Calibri"/>
                <a:cs typeface="Calibri"/>
              </a:rPr>
              <a:t>about</a:t>
            </a:r>
            <a:r>
              <a:rPr sz="11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1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Calibri"/>
                <a:cs typeface="Calibri"/>
              </a:rPr>
              <a:t>amount</a:t>
            </a:r>
            <a:r>
              <a:rPr sz="11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1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Calibri"/>
                <a:cs typeface="Calibri"/>
              </a:rPr>
              <a:t>code that</a:t>
            </a:r>
            <a:r>
              <a:rPr sz="11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Calibri"/>
                <a:cs typeface="Calibri"/>
              </a:rPr>
              <a:t>has </a:t>
            </a:r>
            <a:r>
              <a:rPr sz="1100" spc="-25" dirty="0">
                <a:solidFill>
                  <a:srgbClr val="FFFFFF"/>
                </a:solidFill>
                <a:latin typeface="Calibri"/>
                <a:cs typeface="Calibri"/>
              </a:rPr>
              <a:t>been</a:t>
            </a:r>
            <a:r>
              <a:rPr sz="11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Calibri"/>
                <a:cs typeface="Calibri"/>
              </a:rPr>
              <a:t>executed</a:t>
            </a:r>
            <a:r>
              <a:rPr sz="11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11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missed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783625" y="1727610"/>
            <a:ext cx="1905635" cy="1229360"/>
            <a:chOff x="4783625" y="1727610"/>
            <a:chExt cx="1905635" cy="1229360"/>
          </a:xfrm>
        </p:grpSpPr>
        <p:sp>
          <p:nvSpPr>
            <p:cNvPr id="20" name="object 20"/>
            <p:cNvSpPr/>
            <p:nvPr/>
          </p:nvSpPr>
          <p:spPr>
            <a:xfrm>
              <a:off x="4796325" y="1740310"/>
              <a:ext cx="1880235" cy="1203960"/>
            </a:xfrm>
            <a:custGeom>
              <a:avLst/>
              <a:gdLst/>
              <a:ahLst/>
              <a:cxnLst/>
              <a:rect l="l" t="t" r="r" b="b"/>
              <a:pathLst>
                <a:path w="1880234" h="1203960">
                  <a:moveTo>
                    <a:pt x="1879776" y="0"/>
                  </a:moveTo>
                  <a:lnTo>
                    <a:pt x="0" y="0"/>
                  </a:lnTo>
                  <a:lnTo>
                    <a:pt x="0" y="661051"/>
                  </a:lnTo>
                  <a:lnTo>
                    <a:pt x="842260" y="661051"/>
                  </a:lnTo>
                  <a:lnTo>
                    <a:pt x="842260" y="955494"/>
                  </a:lnTo>
                  <a:lnTo>
                    <a:pt x="638994" y="955494"/>
                  </a:lnTo>
                  <a:lnTo>
                    <a:pt x="939887" y="1203576"/>
                  </a:lnTo>
                  <a:lnTo>
                    <a:pt x="1240782" y="955494"/>
                  </a:lnTo>
                  <a:lnTo>
                    <a:pt x="1037515" y="955494"/>
                  </a:lnTo>
                  <a:lnTo>
                    <a:pt x="1037515" y="661051"/>
                  </a:lnTo>
                  <a:lnTo>
                    <a:pt x="1879776" y="661051"/>
                  </a:lnTo>
                  <a:lnTo>
                    <a:pt x="1879776" y="0"/>
                  </a:lnTo>
                  <a:close/>
                </a:path>
              </a:pathLst>
            </a:custGeom>
            <a:solidFill>
              <a:srgbClr val="4472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796325" y="1740310"/>
              <a:ext cx="1880235" cy="1203960"/>
            </a:xfrm>
            <a:custGeom>
              <a:avLst/>
              <a:gdLst/>
              <a:ahLst/>
              <a:cxnLst/>
              <a:rect l="l" t="t" r="r" b="b"/>
              <a:pathLst>
                <a:path w="1880234" h="1203960">
                  <a:moveTo>
                    <a:pt x="0" y="0"/>
                  </a:moveTo>
                  <a:lnTo>
                    <a:pt x="1879777" y="0"/>
                  </a:lnTo>
                  <a:lnTo>
                    <a:pt x="1879777" y="661051"/>
                  </a:lnTo>
                  <a:lnTo>
                    <a:pt x="1037516" y="661051"/>
                  </a:lnTo>
                  <a:lnTo>
                    <a:pt x="1037516" y="955495"/>
                  </a:lnTo>
                  <a:lnTo>
                    <a:pt x="1240782" y="955495"/>
                  </a:lnTo>
                  <a:lnTo>
                    <a:pt x="939888" y="1203577"/>
                  </a:lnTo>
                  <a:lnTo>
                    <a:pt x="638994" y="955495"/>
                  </a:lnTo>
                  <a:lnTo>
                    <a:pt x="842261" y="955495"/>
                  </a:lnTo>
                  <a:lnTo>
                    <a:pt x="842261" y="661051"/>
                  </a:lnTo>
                  <a:lnTo>
                    <a:pt x="0" y="661051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rgbClr val="236F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876581" y="1749551"/>
            <a:ext cx="1721485" cy="61404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</a:rPr>
              <a:t>Missed</a:t>
            </a:r>
            <a:r>
              <a:rPr sz="11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Calibri"/>
                <a:cs typeface="Calibri"/>
              </a:rPr>
              <a:t>Branches</a:t>
            </a: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indicates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sz="1100" i="1" spc="-25" dirty="0">
                <a:solidFill>
                  <a:srgbClr val="FFFFFF"/>
                </a:solidFill>
                <a:latin typeface="Calibri"/>
                <a:cs typeface="Calibri"/>
              </a:rPr>
              <a:t>branch</a:t>
            </a:r>
            <a:r>
              <a:rPr sz="1100" i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i="1" spc="-30" dirty="0">
                <a:solidFill>
                  <a:srgbClr val="FFFFFF"/>
                </a:solidFill>
                <a:latin typeface="Calibri"/>
                <a:cs typeface="Calibri"/>
              </a:rPr>
              <a:t>coverage</a:t>
            </a:r>
            <a:r>
              <a:rPr sz="1100" i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all</a:t>
            </a:r>
            <a:r>
              <a:rPr sz="11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Courier New"/>
                <a:cs typeface="Courier New"/>
              </a:rPr>
              <a:t>if</a:t>
            </a:r>
            <a:r>
              <a:rPr sz="1100" spc="-459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1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Courier New"/>
                <a:cs typeface="Courier New"/>
              </a:rPr>
              <a:t>switch</a:t>
            </a:r>
            <a:r>
              <a:rPr sz="1100" spc="-459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statements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7427976" y="4581144"/>
            <a:ext cx="4688205" cy="2277110"/>
            <a:chOff x="7427976" y="4581144"/>
            <a:chExt cx="4688205" cy="2277110"/>
          </a:xfrm>
        </p:grpSpPr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427976" y="4581144"/>
              <a:ext cx="4687824" cy="2276856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633407" y="4784698"/>
              <a:ext cx="4080446" cy="1915909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7628645" y="4779936"/>
              <a:ext cx="4090035" cy="1925955"/>
            </a:xfrm>
            <a:custGeom>
              <a:avLst/>
              <a:gdLst/>
              <a:ahLst/>
              <a:cxnLst/>
              <a:rect l="l" t="t" r="r" b="b"/>
              <a:pathLst>
                <a:path w="4090034" h="1925954">
                  <a:moveTo>
                    <a:pt x="0" y="0"/>
                  </a:moveTo>
                  <a:lnTo>
                    <a:pt x="4089972" y="0"/>
                  </a:lnTo>
                  <a:lnTo>
                    <a:pt x="4089972" y="1925434"/>
                  </a:lnTo>
                  <a:lnTo>
                    <a:pt x="0" y="1925434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606047" y="4619244"/>
            <a:ext cx="151574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Controller</a:t>
            </a:r>
            <a:r>
              <a:rPr sz="2000" b="1" spc="-80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tier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56884" y="2001011"/>
            <a:ext cx="84963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Top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tier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649221" y="4314444"/>
            <a:ext cx="1130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Calibri"/>
                <a:cs typeface="Calibri"/>
              </a:rPr>
              <a:t>Class-</a:t>
            </a:r>
            <a:r>
              <a:rPr sz="2000" b="1" spc="-20" dirty="0">
                <a:latin typeface="Calibri"/>
                <a:cs typeface="Calibri"/>
              </a:rPr>
              <a:t>level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176809" y="5735450"/>
            <a:ext cx="2393950" cy="171450"/>
          </a:xfrm>
          <a:custGeom>
            <a:avLst/>
            <a:gdLst/>
            <a:ahLst/>
            <a:cxnLst/>
            <a:rect l="l" t="t" r="r" b="b"/>
            <a:pathLst>
              <a:path w="2393950" h="171450">
                <a:moveTo>
                  <a:pt x="2318144" y="85573"/>
                </a:moveTo>
                <a:lnTo>
                  <a:pt x="2232052" y="135793"/>
                </a:lnTo>
                <a:lnTo>
                  <a:pt x="2226402" y="140822"/>
                </a:lnTo>
                <a:lnTo>
                  <a:pt x="2223229" y="147400"/>
                </a:lnTo>
                <a:lnTo>
                  <a:pt x="2222754" y="154687"/>
                </a:lnTo>
                <a:lnTo>
                  <a:pt x="2225197" y="161846"/>
                </a:lnTo>
                <a:lnTo>
                  <a:pt x="2230226" y="167497"/>
                </a:lnTo>
                <a:lnTo>
                  <a:pt x="2236804" y="170670"/>
                </a:lnTo>
                <a:lnTo>
                  <a:pt x="2244091" y="171146"/>
                </a:lnTo>
                <a:lnTo>
                  <a:pt x="2251251" y="168703"/>
                </a:lnTo>
                <a:lnTo>
                  <a:pt x="2361102" y="104623"/>
                </a:lnTo>
                <a:lnTo>
                  <a:pt x="2355950" y="104623"/>
                </a:lnTo>
                <a:lnTo>
                  <a:pt x="2355950" y="102028"/>
                </a:lnTo>
                <a:lnTo>
                  <a:pt x="2346352" y="102028"/>
                </a:lnTo>
                <a:lnTo>
                  <a:pt x="2318144" y="85573"/>
                </a:lnTo>
                <a:close/>
              </a:path>
              <a:path w="2393950" h="171450">
                <a:moveTo>
                  <a:pt x="2285487" y="66523"/>
                </a:moveTo>
                <a:lnTo>
                  <a:pt x="0" y="66523"/>
                </a:lnTo>
                <a:lnTo>
                  <a:pt x="0" y="104623"/>
                </a:lnTo>
                <a:lnTo>
                  <a:pt x="2285487" y="104623"/>
                </a:lnTo>
                <a:lnTo>
                  <a:pt x="2318144" y="85573"/>
                </a:lnTo>
                <a:lnTo>
                  <a:pt x="2285487" y="66523"/>
                </a:lnTo>
                <a:close/>
              </a:path>
              <a:path w="2393950" h="171450">
                <a:moveTo>
                  <a:pt x="2361102" y="66523"/>
                </a:moveTo>
                <a:lnTo>
                  <a:pt x="2355950" y="66523"/>
                </a:lnTo>
                <a:lnTo>
                  <a:pt x="2355950" y="104623"/>
                </a:lnTo>
                <a:lnTo>
                  <a:pt x="2361102" y="104623"/>
                </a:lnTo>
                <a:lnTo>
                  <a:pt x="2393759" y="85573"/>
                </a:lnTo>
                <a:lnTo>
                  <a:pt x="2361102" y="66523"/>
                </a:lnTo>
                <a:close/>
              </a:path>
              <a:path w="2393950" h="171450">
                <a:moveTo>
                  <a:pt x="2346352" y="69118"/>
                </a:moveTo>
                <a:lnTo>
                  <a:pt x="2318144" y="85573"/>
                </a:lnTo>
                <a:lnTo>
                  <a:pt x="2346352" y="102028"/>
                </a:lnTo>
                <a:lnTo>
                  <a:pt x="2346352" y="69118"/>
                </a:lnTo>
                <a:close/>
              </a:path>
              <a:path w="2393950" h="171450">
                <a:moveTo>
                  <a:pt x="2355950" y="69118"/>
                </a:moveTo>
                <a:lnTo>
                  <a:pt x="2346352" y="69118"/>
                </a:lnTo>
                <a:lnTo>
                  <a:pt x="2346352" y="102028"/>
                </a:lnTo>
                <a:lnTo>
                  <a:pt x="2355950" y="102028"/>
                </a:lnTo>
                <a:lnTo>
                  <a:pt x="2355950" y="69118"/>
                </a:lnTo>
                <a:close/>
              </a:path>
              <a:path w="2393950" h="171450">
                <a:moveTo>
                  <a:pt x="2244091" y="0"/>
                </a:moveTo>
                <a:lnTo>
                  <a:pt x="2236804" y="475"/>
                </a:lnTo>
                <a:lnTo>
                  <a:pt x="2230226" y="3648"/>
                </a:lnTo>
                <a:lnTo>
                  <a:pt x="2225197" y="9299"/>
                </a:lnTo>
                <a:lnTo>
                  <a:pt x="2222754" y="16458"/>
                </a:lnTo>
                <a:lnTo>
                  <a:pt x="2223229" y="23746"/>
                </a:lnTo>
                <a:lnTo>
                  <a:pt x="2226402" y="30323"/>
                </a:lnTo>
                <a:lnTo>
                  <a:pt x="2232052" y="35353"/>
                </a:lnTo>
                <a:lnTo>
                  <a:pt x="2318144" y="85573"/>
                </a:lnTo>
                <a:lnTo>
                  <a:pt x="2346352" y="69118"/>
                </a:lnTo>
                <a:lnTo>
                  <a:pt x="2355950" y="69118"/>
                </a:lnTo>
                <a:lnTo>
                  <a:pt x="2355950" y="66523"/>
                </a:lnTo>
                <a:lnTo>
                  <a:pt x="2361102" y="66523"/>
                </a:lnTo>
                <a:lnTo>
                  <a:pt x="2251251" y="2443"/>
                </a:lnTo>
                <a:lnTo>
                  <a:pt x="2244091" y="0"/>
                </a:lnTo>
                <a:close/>
              </a:path>
            </a:pathLst>
          </a:custGeom>
          <a:solidFill>
            <a:srgbClr val="ADC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210" y="32003"/>
            <a:ext cx="107080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It's</a:t>
            </a:r>
            <a:r>
              <a:rPr spc="-30" dirty="0"/>
              <a:t> </a:t>
            </a:r>
            <a:r>
              <a:rPr dirty="0"/>
              <a:t>at</a:t>
            </a:r>
            <a:r>
              <a:rPr spc="-25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class-</a:t>
            </a:r>
            <a:r>
              <a:rPr dirty="0"/>
              <a:t>level</a:t>
            </a:r>
            <a:r>
              <a:rPr spc="-25" dirty="0"/>
              <a:t> </a:t>
            </a:r>
            <a:r>
              <a:rPr dirty="0"/>
              <a:t>where</a:t>
            </a:r>
            <a:r>
              <a:rPr spc="-30" dirty="0"/>
              <a:t> </a:t>
            </a:r>
            <a:r>
              <a:rPr dirty="0"/>
              <a:t>you</a:t>
            </a:r>
            <a:r>
              <a:rPr spc="-30" dirty="0"/>
              <a:t> </a:t>
            </a:r>
            <a:r>
              <a:rPr dirty="0"/>
              <a:t>can</a:t>
            </a:r>
            <a:r>
              <a:rPr spc="-35" dirty="0"/>
              <a:t> </a:t>
            </a:r>
            <a:r>
              <a:rPr dirty="0"/>
              <a:t>start</a:t>
            </a:r>
            <a:r>
              <a:rPr spc="-25" dirty="0"/>
              <a:t> </a:t>
            </a:r>
            <a:r>
              <a:rPr dirty="0"/>
              <a:t>a</a:t>
            </a:r>
            <a:r>
              <a:rPr spc="-35" dirty="0"/>
              <a:t> </a:t>
            </a:r>
            <a:r>
              <a:rPr dirty="0"/>
              <a:t>meaningful</a:t>
            </a:r>
            <a:r>
              <a:rPr spc="-25" dirty="0"/>
              <a:t> </a:t>
            </a:r>
            <a:r>
              <a:rPr spc="-10" dirty="0"/>
              <a:t>analysis.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80142" y="883919"/>
            <a:ext cx="5886450" cy="5231765"/>
            <a:chOff x="280142" y="883919"/>
            <a:chExt cx="5886450" cy="5231765"/>
          </a:xfrm>
        </p:grpSpPr>
        <p:sp>
          <p:nvSpPr>
            <p:cNvPr id="4" name="object 4"/>
            <p:cNvSpPr/>
            <p:nvPr/>
          </p:nvSpPr>
          <p:spPr>
            <a:xfrm>
              <a:off x="280142" y="2157321"/>
              <a:ext cx="248285" cy="3488054"/>
            </a:xfrm>
            <a:custGeom>
              <a:avLst/>
              <a:gdLst/>
              <a:ahLst/>
              <a:cxnLst/>
              <a:rect l="l" t="t" r="r" b="b"/>
              <a:pathLst>
                <a:path w="248284" h="3488054">
                  <a:moveTo>
                    <a:pt x="172123" y="3402330"/>
                  </a:moveTo>
                  <a:lnTo>
                    <a:pt x="86032" y="3452549"/>
                  </a:lnTo>
                  <a:lnTo>
                    <a:pt x="80381" y="3457579"/>
                  </a:lnTo>
                  <a:lnTo>
                    <a:pt x="77208" y="3464156"/>
                  </a:lnTo>
                  <a:lnTo>
                    <a:pt x="76732" y="3471444"/>
                  </a:lnTo>
                  <a:lnTo>
                    <a:pt x="79176" y="3478603"/>
                  </a:lnTo>
                  <a:lnTo>
                    <a:pt x="84205" y="3484254"/>
                  </a:lnTo>
                  <a:lnTo>
                    <a:pt x="90782" y="3487427"/>
                  </a:lnTo>
                  <a:lnTo>
                    <a:pt x="98070" y="3487902"/>
                  </a:lnTo>
                  <a:lnTo>
                    <a:pt x="105229" y="3485459"/>
                  </a:lnTo>
                  <a:lnTo>
                    <a:pt x="215081" y="3421379"/>
                  </a:lnTo>
                  <a:lnTo>
                    <a:pt x="209931" y="3421379"/>
                  </a:lnTo>
                  <a:lnTo>
                    <a:pt x="209931" y="3418785"/>
                  </a:lnTo>
                  <a:lnTo>
                    <a:pt x="200332" y="3418785"/>
                  </a:lnTo>
                  <a:lnTo>
                    <a:pt x="172123" y="3402330"/>
                  </a:lnTo>
                  <a:close/>
                </a:path>
                <a:path w="248284" h="3488054">
                  <a:moveTo>
                    <a:pt x="247651" y="0"/>
                  </a:moveTo>
                  <a:lnTo>
                    <a:pt x="19050" y="0"/>
                  </a:lnTo>
                  <a:lnTo>
                    <a:pt x="11634" y="1497"/>
                  </a:lnTo>
                  <a:lnTo>
                    <a:pt x="5579" y="5579"/>
                  </a:lnTo>
                  <a:lnTo>
                    <a:pt x="1497" y="11635"/>
                  </a:lnTo>
                  <a:lnTo>
                    <a:pt x="0" y="19050"/>
                  </a:lnTo>
                  <a:lnTo>
                    <a:pt x="0" y="3402330"/>
                  </a:lnTo>
                  <a:lnTo>
                    <a:pt x="1497" y="3409744"/>
                  </a:lnTo>
                  <a:lnTo>
                    <a:pt x="5579" y="3415800"/>
                  </a:lnTo>
                  <a:lnTo>
                    <a:pt x="11634" y="3419882"/>
                  </a:lnTo>
                  <a:lnTo>
                    <a:pt x="19050" y="3421379"/>
                  </a:lnTo>
                  <a:lnTo>
                    <a:pt x="139466" y="3421379"/>
                  </a:lnTo>
                  <a:lnTo>
                    <a:pt x="172123" y="3402330"/>
                  </a:lnTo>
                  <a:lnTo>
                    <a:pt x="38100" y="3402330"/>
                  </a:lnTo>
                  <a:lnTo>
                    <a:pt x="19050" y="3383279"/>
                  </a:lnTo>
                  <a:lnTo>
                    <a:pt x="38100" y="3383279"/>
                  </a:lnTo>
                  <a:lnTo>
                    <a:pt x="38100" y="38100"/>
                  </a:lnTo>
                  <a:lnTo>
                    <a:pt x="19050" y="38100"/>
                  </a:lnTo>
                  <a:lnTo>
                    <a:pt x="38100" y="19050"/>
                  </a:lnTo>
                  <a:lnTo>
                    <a:pt x="247651" y="19050"/>
                  </a:lnTo>
                  <a:lnTo>
                    <a:pt x="247651" y="0"/>
                  </a:lnTo>
                  <a:close/>
                </a:path>
                <a:path w="248284" h="3488054">
                  <a:moveTo>
                    <a:pt x="215081" y="3383279"/>
                  </a:moveTo>
                  <a:lnTo>
                    <a:pt x="209931" y="3383279"/>
                  </a:lnTo>
                  <a:lnTo>
                    <a:pt x="209931" y="3421379"/>
                  </a:lnTo>
                  <a:lnTo>
                    <a:pt x="215081" y="3421379"/>
                  </a:lnTo>
                  <a:lnTo>
                    <a:pt x="247738" y="3402330"/>
                  </a:lnTo>
                  <a:lnTo>
                    <a:pt x="215081" y="3383279"/>
                  </a:lnTo>
                  <a:close/>
                </a:path>
                <a:path w="248284" h="3488054">
                  <a:moveTo>
                    <a:pt x="200332" y="3385874"/>
                  </a:moveTo>
                  <a:lnTo>
                    <a:pt x="172123" y="3402330"/>
                  </a:lnTo>
                  <a:lnTo>
                    <a:pt x="200332" y="3418785"/>
                  </a:lnTo>
                  <a:lnTo>
                    <a:pt x="200332" y="3385874"/>
                  </a:lnTo>
                  <a:close/>
                </a:path>
                <a:path w="248284" h="3488054">
                  <a:moveTo>
                    <a:pt x="209931" y="3385874"/>
                  </a:moveTo>
                  <a:lnTo>
                    <a:pt x="200332" y="3385874"/>
                  </a:lnTo>
                  <a:lnTo>
                    <a:pt x="200332" y="3418785"/>
                  </a:lnTo>
                  <a:lnTo>
                    <a:pt x="209931" y="3418785"/>
                  </a:lnTo>
                  <a:lnTo>
                    <a:pt x="209931" y="3385874"/>
                  </a:lnTo>
                  <a:close/>
                </a:path>
                <a:path w="248284" h="3488054">
                  <a:moveTo>
                    <a:pt x="38100" y="3383279"/>
                  </a:moveTo>
                  <a:lnTo>
                    <a:pt x="19050" y="3383279"/>
                  </a:lnTo>
                  <a:lnTo>
                    <a:pt x="38100" y="3402330"/>
                  </a:lnTo>
                  <a:lnTo>
                    <a:pt x="38100" y="3383279"/>
                  </a:lnTo>
                  <a:close/>
                </a:path>
                <a:path w="248284" h="3488054">
                  <a:moveTo>
                    <a:pt x="139465" y="3383279"/>
                  </a:moveTo>
                  <a:lnTo>
                    <a:pt x="38100" y="3383279"/>
                  </a:lnTo>
                  <a:lnTo>
                    <a:pt x="38100" y="3402330"/>
                  </a:lnTo>
                  <a:lnTo>
                    <a:pt x="172123" y="3402330"/>
                  </a:lnTo>
                  <a:lnTo>
                    <a:pt x="139465" y="3383279"/>
                  </a:lnTo>
                  <a:close/>
                </a:path>
                <a:path w="248284" h="3488054">
                  <a:moveTo>
                    <a:pt x="98070" y="3316756"/>
                  </a:moveTo>
                  <a:lnTo>
                    <a:pt x="90782" y="3317232"/>
                  </a:lnTo>
                  <a:lnTo>
                    <a:pt x="84205" y="3320405"/>
                  </a:lnTo>
                  <a:lnTo>
                    <a:pt x="79176" y="3326056"/>
                  </a:lnTo>
                  <a:lnTo>
                    <a:pt x="76732" y="3333215"/>
                  </a:lnTo>
                  <a:lnTo>
                    <a:pt x="77208" y="3340502"/>
                  </a:lnTo>
                  <a:lnTo>
                    <a:pt x="80381" y="3347080"/>
                  </a:lnTo>
                  <a:lnTo>
                    <a:pt x="86032" y="3352110"/>
                  </a:lnTo>
                  <a:lnTo>
                    <a:pt x="172123" y="3402330"/>
                  </a:lnTo>
                  <a:lnTo>
                    <a:pt x="200332" y="3385874"/>
                  </a:lnTo>
                  <a:lnTo>
                    <a:pt x="209931" y="3385874"/>
                  </a:lnTo>
                  <a:lnTo>
                    <a:pt x="209931" y="3383279"/>
                  </a:lnTo>
                  <a:lnTo>
                    <a:pt x="215081" y="3383279"/>
                  </a:lnTo>
                  <a:lnTo>
                    <a:pt x="105229" y="3319199"/>
                  </a:lnTo>
                  <a:lnTo>
                    <a:pt x="98070" y="3316756"/>
                  </a:lnTo>
                  <a:close/>
                </a:path>
                <a:path w="248284" h="3488054">
                  <a:moveTo>
                    <a:pt x="38100" y="19050"/>
                  </a:moveTo>
                  <a:lnTo>
                    <a:pt x="19050" y="38100"/>
                  </a:lnTo>
                  <a:lnTo>
                    <a:pt x="38100" y="38100"/>
                  </a:lnTo>
                  <a:lnTo>
                    <a:pt x="38100" y="19050"/>
                  </a:lnTo>
                  <a:close/>
                </a:path>
                <a:path w="248284" h="3488054">
                  <a:moveTo>
                    <a:pt x="247651" y="19050"/>
                  </a:moveTo>
                  <a:lnTo>
                    <a:pt x="38100" y="19050"/>
                  </a:lnTo>
                  <a:lnTo>
                    <a:pt x="38100" y="38100"/>
                  </a:lnTo>
                  <a:lnTo>
                    <a:pt x="247651" y="38100"/>
                  </a:lnTo>
                  <a:lnTo>
                    <a:pt x="247651" y="19050"/>
                  </a:lnTo>
                  <a:close/>
                </a:path>
              </a:pathLst>
            </a:custGeom>
            <a:solidFill>
              <a:srgbClr val="3399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9872" y="883919"/>
              <a:ext cx="4870704" cy="336804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7792" y="910982"/>
              <a:ext cx="4759120" cy="325967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26204" y="909395"/>
              <a:ext cx="4762500" cy="3263265"/>
            </a:xfrm>
            <a:custGeom>
              <a:avLst/>
              <a:gdLst/>
              <a:ahLst/>
              <a:cxnLst/>
              <a:rect l="l" t="t" r="r" b="b"/>
              <a:pathLst>
                <a:path w="4762500" h="3263265">
                  <a:moveTo>
                    <a:pt x="0" y="0"/>
                  </a:moveTo>
                  <a:lnTo>
                    <a:pt x="4762295" y="0"/>
                  </a:lnTo>
                  <a:lnTo>
                    <a:pt x="4762295" y="3262846"/>
                  </a:lnTo>
                  <a:lnTo>
                    <a:pt x="0" y="326284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9696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7792" y="4477204"/>
              <a:ext cx="5638799" cy="163830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4755279" y="4827639"/>
            <a:ext cx="1832610" cy="771525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0805" marR="757555">
              <a:lnSpc>
                <a:spcPct val="105500"/>
              </a:lnSpc>
              <a:spcBef>
                <a:spcPts val="295"/>
              </a:spcBef>
            </a:pP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Color</a:t>
            </a:r>
            <a:r>
              <a:rPr sz="11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Legend</a:t>
            </a:r>
            <a:r>
              <a:rPr sz="1100" b="1" u="none" spc="-10" dirty="0">
                <a:latin typeface="Calibri"/>
                <a:cs typeface="Calibri"/>
              </a:rPr>
              <a:t> </a:t>
            </a:r>
            <a:r>
              <a:rPr sz="1100" b="1" u="none" spc="-25" dirty="0">
                <a:latin typeface="Calibri"/>
                <a:cs typeface="Calibri"/>
              </a:rPr>
              <a:t>Green </a:t>
            </a:r>
            <a:r>
              <a:rPr sz="1050" u="none" dirty="0">
                <a:latin typeface="Segoe UI Symbol"/>
                <a:cs typeface="Segoe UI Symbol"/>
              </a:rPr>
              <a:t>➔</a:t>
            </a:r>
            <a:r>
              <a:rPr sz="1050" u="none" spc="-85" dirty="0">
                <a:latin typeface="Segoe UI Symbol"/>
                <a:cs typeface="Segoe UI Symbol"/>
              </a:rPr>
              <a:t> </a:t>
            </a:r>
            <a:r>
              <a:rPr sz="1100" b="1" u="none" spc="-25" dirty="0">
                <a:latin typeface="Calibri"/>
                <a:cs typeface="Calibri"/>
              </a:rPr>
              <a:t>covered</a:t>
            </a:r>
            <a:endParaRPr sz="1100">
              <a:latin typeface="Calibri"/>
              <a:cs typeface="Calibri"/>
            </a:endParaRPr>
          </a:p>
          <a:p>
            <a:pPr marL="90805" marR="236220">
              <a:lnSpc>
                <a:spcPts val="1200"/>
              </a:lnSpc>
              <a:spcBef>
                <a:spcPts val="114"/>
              </a:spcBef>
            </a:pPr>
            <a:r>
              <a:rPr sz="1100" b="1" spc="-25" dirty="0">
                <a:latin typeface="Calibri"/>
                <a:cs typeface="Calibri"/>
              </a:rPr>
              <a:t>Yellow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050" dirty="0">
                <a:latin typeface="Segoe UI Symbol"/>
                <a:cs typeface="Segoe UI Symbol"/>
              </a:rPr>
              <a:t>➔</a:t>
            </a:r>
            <a:r>
              <a:rPr sz="1050" spc="-85" dirty="0">
                <a:latin typeface="Segoe UI Symbol"/>
                <a:cs typeface="Segoe UI Symbol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partially</a:t>
            </a:r>
            <a:r>
              <a:rPr sz="1100" b="1" spc="-5" dirty="0">
                <a:latin typeface="Calibri"/>
                <a:cs typeface="Calibri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covered </a:t>
            </a:r>
            <a:r>
              <a:rPr sz="1100" b="1" spc="-35" dirty="0">
                <a:latin typeface="Calibri"/>
                <a:cs typeface="Calibri"/>
              </a:rPr>
              <a:t>Red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050" dirty="0">
                <a:latin typeface="Segoe UI Symbol"/>
                <a:cs typeface="Segoe UI Symbol"/>
              </a:rPr>
              <a:t>➔</a:t>
            </a:r>
            <a:r>
              <a:rPr sz="1050" spc="-90" dirty="0">
                <a:latin typeface="Segoe UI Symbol"/>
                <a:cs typeface="Segoe UI Symbol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not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covered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10" name="object 10"/>
          <p:cNvSpPr txBox="1"/>
          <p:nvPr/>
        </p:nvSpPr>
        <p:spPr>
          <a:xfrm>
            <a:off x="6596826" y="835659"/>
            <a:ext cx="4954905" cy="5786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21590" indent="-236220">
              <a:lnSpc>
                <a:spcPts val="3500"/>
              </a:lnSpc>
              <a:spcBef>
                <a:spcPts val="10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This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ourier New"/>
                <a:cs typeface="Courier New"/>
              </a:rPr>
              <a:t>GuessGame</a:t>
            </a:r>
            <a:r>
              <a:rPr sz="2800" spc="-1050" dirty="0">
                <a:latin typeface="Courier New"/>
                <a:cs typeface="Courier New"/>
              </a:rPr>
              <a:t> </a:t>
            </a:r>
            <a:r>
              <a:rPr sz="2800" dirty="0">
                <a:latin typeface="Calibri"/>
                <a:cs typeface="Calibri"/>
              </a:rPr>
              <a:t>code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had</a:t>
            </a:r>
            <a:r>
              <a:rPr sz="2800" spc="-25" dirty="0">
                <a:latin typeface="Calibri"/>
                <a:cs typeface="Calibri"/>
              </a:rPr>
              <a:t> 97% 	</a:t>
            </a:r>
            <a:r>
              <a:rPr sz="2800" dirty="0">
                <a:latin typeface="Calibri"/>
                <a:cs typeface="Calibri"/>
              </a:rPr>
              <a:t>coverage.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So,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what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</a:t>
            </a:r>
            <a:r>
              <a:rPr sz="2800" spc="-25" dirty="0">
                <a:latin typeface="Calibri"/>
                <a:cs typeface="Calibri"/>
              </a:rPr>
              <a:t> do?</a:t>
            </a:r>
            <a:endParaRPr sz="2800">
              <a:latin typeface="Calibri"/>
              <a:cs typeface="Calibri"/>
            </a:endParaRPr>
          </a:p>
          <a:p>
            <a:pPr marL="241935" indent="-236220">
              <a:lnSpc>
                <a:spcPct val="100000"/>
              </a:lnSpc>
              <a:spcBef>
                <a:spcPts val="705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On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one</a:t>
            </a:r>
            <a:r>
              <a:rPr sz="2800" spc="-20" dirty="0">
                <a:latin typeface="Calibri"/>
                <a:cs typeface="Calibri"/>
              </a:rPr>
              <a:t> hand:</a:t>
            </a:r>
            <a:endParaRPr sz="2800">
              <a:latin typeface="Calibri"/>
              <a:cs typeface="Calibri"/>
            </a:endParaRPr>
          </a:p>
          <a:p>
            <a:pPr marL="473709" lvl="1" indent="-226060">
              <a:lnSpc>
                <a:spcPts val="2845"/>
              </a:lnSpc>
              <a:spcBef>
                <a:spcPts val="40"/>
              </a:spcBef>
              <a:buFont typeface="Calibri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That's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REALLY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good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already.</a:t>
            </a:r>
            <a:endParaRPr sz="2400">
              <a:latin typeface="Calibri"/>
              <a:cs typeface="Calibri"/>
            </a:endParaRPr>
          </a:p>
          <a:p>
            <a:pPr marL="473075" marR="67310" lvl="1" indent="-226060">
              <a:lnSpc>
                <a:spcPts val="2880"/>
              </a:lnSpc>
              <a:spcBef>
                <a:spcPts val="60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only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missing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test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defensive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check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maybe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say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"that's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good</a:t>
            </a:r>
            <a:endParaRPr sz="2400">
              <a:latin typeface="Calibri"/>
              <a:cs typeface="Calibri"/>
            </a:endParaRPr>
          </a:p>
          <a:p>
            <a:pPr marL="474345">
              <a:lnSpc>
                <a:spcPts val="2810"/>
              </a:lnSpc>
            </a:pP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enough."</a:t>
            </a:r>
            <a:endParaRPr sz="2400">
              <a:latin typeface="Calibri"/>
              <a:cs typeface="Calibri"/>
            </a:endParaRPr>
          </a:p>
          <a:p>
            <a:pPr marL="241935" indent="-236220">
              <a:lnSpc>
                <a:spcPct val="100000"/>
              </a:lnSpc>
              <a:spcBef>
                <a:spcPts val="819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On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other</a:t>
            </a:r>
            <a:r>
              <a:rPr sz="2800" spc="-20" dirty="0">
                <a:latin typeface="Calibri"/>
                <a:cs typeface="Calibri"/>
              </a:rPr>
              <a:t> hand:</a:t>
            </a:r>
            <a:endParaRPr sz="2800">
              <a:latin typeface="Calibri"/>
              <a:cs typeface="Calibri"/>
            </a:endParaRPr>
          </a:p>
          <a:p>
            <a:pPr marL="473709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This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core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Model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tier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class.</a:t>
            </a:r>
            <a:endParaRPr sz="2400">
              <a:latin typeface="Calibri"/>
              <a:cs typeface="Calibri"/>
            </a:endParaRPr>
          </a:p>
          <a:p>
            <a:pPr marL="473075" marR="5080" lvl="1" indent="-226060">
              <a:lnSpc>
                <a:spcPts val="2810"/>
              </a:lnSpc>
              <a:spcBef>
                <a:spcPts val="180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want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these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"friendly"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test 	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dependencies.</a:t>
            </a:r>
            <a:endParaRPr sz="2400">
              <a:latin typeface="Calibri"/>
              <a:cs typeface="Calibri"/>
            </a:endParaRPr>
          </a:p>
          <a:p>
            <a:pPr marL="473709" lvl="1" indent="-226060">
              <a:lnSpc>
                <a:spcPts val="2795"/>
              </a:lnSpc>
              <a:buFont typeface="Calibri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maybe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team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agrees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make</a:t>
            </a:r>
            <a:endParaRPr sz="2400">
              <a:latin typeface="Calibri"/>
              <a:cs typeface="Calibri"/>
            </a:endParaRPr>
          </a:p>
          <a:p>
            <a:pPr marL="474345">
              <a:lnSpc>
                <a:spcPct val="100000"/>
              </a:lnSpc>
              <a:spcBef>
                <a:spcPts val="20"/>
              </a:spcBef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this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100%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covered.</a:t>
            </a:r>
            <a:endParaRPr sz="2400">
              <a:latin typeface="Calibri"/>
              <a:cs typeface="Calibri"/>
            </a:endParaRPr>
          </a:p>
          <a:p>
            <a:pPr marL="241935" indent="-236220">
              <a:lnSpc>
                <a:spcPct val="100000"/>
              </a:lnSpc>
              <a:spcBef>
                <a:spcPts val="825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What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tests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need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added?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There</a:t>
            </a:r>
            <a:r>
              <a:rPr spc="-30" dirty="0"/>
              <a:t> </a:t>
            </a:r>
            <a:r>
              <a:rPr dirty="0"/>
              <a:t>needs</a:t>
            </a:r>
            <a:r>
              <a:rPr spc="-30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be</a:t>
            </a:r>
            <a:r>
              <a:rPr spc="-30" dirty="0"/>
              <a:t> </a:t>
            </a:r>
            <a:r>
              <a:rPr dirty="0"/>
              <a:t>a</a:t>
            </a:r>
            <a:r>
              <a:rPr spc="-35" dirty="0"/>
              <a:t> </a:t>
            </a:r>
            <a:r>
              <a:rPr dirty="0"/>
              <a:t>test</a:t>
            </a:r>
            <a:r>
              <a:rPr spc="-2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check</a:t>
            </a:r>
            <a:r>
              <a:rPr spc="-30" dirty="0"/>
              <a:t> </a:t>
            </a:r>
            <a:r>
              <a:rPr dirty="0"/>
              <a:t>making</a:t>
            </a:r>
            <a:r>
              <a:rPr spc="-35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dirty="0"/>
              <a:t>invalid</a:t>
            </a:r>
            <a:r>
              <a:rPr spc="-30" dirty="0"/>
              <a:t> </a:t>
            </a:r>
            <a:r>
              <a:rPr spc="-10" dirty="0"/>
              <a:t>guess.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5668645" cy="275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935" indent="-236220">
              <a:lnSpc>
                <a:spcPct val="100000"/>
              </a:lnSpc>
              <a:spcBef>
                <a:spcPts val="10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Here's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 test: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1910"/>
              </a:lnSpc>
              <a:spcBef>
                <a:spcPts val="2540"/>
              </a:spcBef>
            </a:pPr>
            <a:r>
              <a:rPr sz="1600" spc="-10" dirty="0">
                <a:solidFill>
                  <a:srgbClr val="808000"/>
                </a:solidFill>
                <a:latin typeface="Calibri"/>
                <a:cs typeface="Calibri"/>
              </a:rPr>
              <a:t>@Test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895"/>
              </a:lnSpc>
            </a:pPr>
            <a:r>
              <a:rPr sz="1600" b="1" dirty="0">
                <a:solidFill>
                  <a:srgbClr val="000080"/>
                </a:solidFill>
                <a:latin typeface="Calibri"/>
                <a:cs typeface="Calibri"/>
              </a:rPr>
              <a:t>public</a:t>
            </a:r>
            <a:r>
              <a:rPr sz="1600" b="1" spc="1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80"/>
                </a:solidFill>
                <a:latin typeface="Calibri"/>
                <a:cs typeface="Calibri"/>
              </a:rPr>
              <a:t>void</a:t>
            </a:r>
            <a:r>
              <a:rPr sz="1600" b="1" spc="1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make_an_invalid_guess()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{</a:t>
            </a:r>
            <a:endParaRPr sz="1600">
              <a:latin typeface="Calibri"/>
              <a:cs typeface="Calibri"/>
            </a:endParaRPr>
          </a:p>
          <a:p>
            <a:pPr marL="104775" marR="5080">
              <a:lnSpc>
                <a:spcPct val="99400"/>
              </a:lnSpc>
            </a:pPr>
            <a:r>
              <a:rPr sz="1600" b="1" dirty="0">
                <a:solidFill>
                  <a:srgbClr val="000080"/>
                </a:solidFill>
                <a:latin typeface="Calibri"/>
                <a:cs typeface="Calibri"/>
              </a:rPr>
              <a:t>final</a:t>
            </a:r>
            <a:r>
              <a:rPr sz="1600" b="1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GuessGame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CuT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80"/>
                </a:solidFill>
                <a:latin typeface="Calibri"/>
                <a:cs typeface="Calibri"/>
              </a:rPr>
              <a:t>new</a:t>
            </a:r>
            <a:r>
              <a:rPr sz="1600" b="1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GuessGame(); </a:t>
            </a:r>
            <a:r>
              <a:rPr sz="1600" i="1" spc="-10" dirty="0">
                <a:latin typeface="Calibri"/>
                <a:cs typeface="Calibri"/>
              </a:rPr>
              <a:t>assertEquals</a:t>
            </a:r>
            <a:r>
              <a:rPr sz="1600" spc="-10" dirty="0">
                <a:latin typeface="Calibri"/>
                <a:cs typeface="Calibri"/>
              </a:rPr>
              <a:t>(CuT.makeGuess(</a:t>
            </a:r>
            <a:r>
              <a:rPr sz="1600" b="1" i="1" spc="-10" dirty="0">
                <a:solidFill>
                  <a:srgbClr val="660E7A"/>
                </a:solidFill>
                <a:latin typeface="Calibri"/>
                <a:cs typeface="Calibri"/>
              </a:rPr>
              <a:t>TOO_SMALL</a:t>
            </a:r>
            <a:r>
              <a:rPr sz="1600" spc="-10" dirty="0">
                <a:latin typeface="Calibri"/>
                <a:cs typeface="Calibri"/>
              </a:rPr>
              <a:t>),</a:t>
            </a:r>
            <a:r>
              <a:rPr sz="1600" spc="1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GuessResult.</a:t>
            </a:r>
            <a:r>
              <a:rPr sz="1600" b="1" i="1" spc="-10" dirty="0">
                <a:solidFill>
                  <a:srgbClr val="660E7A"/>
                </a:solidFill>
                <a:latin typeface="Calibri"/>
                <a:cs typeface="Calibri"/>
              </a:rPr>
              <a:t>INVALID</a:t>
            </a:r>
            <a:r>
              <a:rPr sz="1600" spc="-10" dirty="0">
                <a:latin typeface="Calibri"/>
                <a:cs typeface="Calibri"/>
              </a:rPr>
              <a:t>); </a:t>
            </a:r>
            <a:r>
              <a:rPr sz="1600" i="1" spc="-10" dirty="0">
                <a:latin typeface="Calibri"/>
                <a:cs typeface="Calibri"/>
              </a:rPr>
              <a:t>assertFalse</a:t>
            </a:r>
            <a:r>
              <a:rPr sz="1600" spc="-10" dirty="0">
                <a:latin typeface="Calibri"/>
                <a:cs typeface="Calibri"/>
              </a:rPr>
              <a:t>(CuT.isFinished(),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8000"/>
                </a:solidFill>
                <a:latin typeface="Calibri"/>
                <a:cs typeface="Calibri"/>
              </a:rPr>
              <a:t>"Game</a:t>
            </a:r>
            <a:r>
              <a:rPr sz="1600" b="1" spc="5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8000"/>
                </a:solidFill>
                <a:latin typeface="Calibri"/>
                <a:cs typeface="Calibri"/>
              </a:rPr>
              <a:t>is</a:t>
            </a:r>
            <a:r>
              <a:rPr sz="1600" b="1" spc="20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8000"/>
                </a:solidFill>
                <a:latin typeface="Calibri"/>
                <a:cs typeface="Calibri"/>
              </a:rPr>
              <a:t>not</a:t>
            </a:r>
            <a:r>
              <a:rPr sz="1600" b="1" spc="15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8000"/>
                </a:solidFill>
                <a:latin typeface="Calibri"/>
                <a:cs typeface="Calibri"/>
              </a:rPr>
              <a:t>finished"</a:t>
            </a:r>
            <a:r>
              <a:rPr sz="1600" spc="-10" dirty="0">
                <a:latin typeface="Calibri"/>
                <a:cs typeface="Calibri"/>
              </a:rPr>
              <a:t>);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895"/>
              </a:lnSpc>
            </a:pPr>
            <a:r>
              <a:rPr sz="1600" spc="-50" dirty="0">
                <a:latin typeface="Calibri"/>
                <a:cs typeface="Calibri"/>
              </a:rPr>
              <a:t>}</a:t>
            </a:r>
            <a:endParaRPr sz="1600">
              <a:latin typeface="Calibri"/>
              <a:cs typeface="Calibri"/>
            </a:endParaRPr>
          </a:p>
          <a:p>
            <a:pPr marL="241935" indent="-236220">
              <a:lnSpc>
                <a:spcPct val="100000"/>
              </a:lnSpc>
              <a:spcBef>
                <a:spcPts val="77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Here's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updated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analysis: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0895" y="4314234"/>
            <a:ext cx="6044694" cy="110099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327184" y="5816887"/>
            <a:ext cx="3009900" cy="584835"/>
          </a:xfrm>
          <a:prstGeom prst="rect">
            <a:avLst/>
          </a:prstGeom>
          <a:solidFill>
            <a:srgbClr val="ADCAFF">
              <a:alpha val="50199"/>
            </a:srgbClr>
          </a:solidFill>
          <a:ln w="38100">
            <a:solidFill>
              <a:srgbClr val="ADCAFF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91440" marR="139065">
              <a:lnSpc>
                <a:spcPts val="1900"/>
              </a:lnSpc>
              <a:spcBef>
                <a:spcPts val="434"/>
              </a:spcBef>
            </a:pPr>
            <a:r>
              <a:rPr sz="1600" dirty="0">
                <a:latin typeface="Arial"/>
                <a:cs typeface="Arial"/>
              </a:rPr>
              <a:t>This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line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is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tested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but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only </a:t>
            </a:r>
            <a:r>
              <a:rPr sz="1600" dirty="0">
                <a:latin typeface="Arial"/>
                <a:cs typeface="Arial"/>
              </a:rPr>
              <a:t>through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this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part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branch.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74021" y="5030596"/>
            <a:ext cx="458470" cy="796290"/>
          </a:xfrm>
          <a:custGeom>
            <a:avLst/>
            <a:gdLst/>
            <a:ahLst/>
            <a:cxnLst/>
            <a:rect l="l" t="t" r="r" b="b"/>
            <a:pathLst>
              <a:path w="458470" h="796289">
                <a:moveTo>
                  <a:pt x="458203" y="151587"/>
                </a:moveTo>
                <a:lnTo>
                  <a:pt x="455930" y="144373"/>
                </a:lnTo>
                <a:lnTo>
                  <a:pt x="396735" y="37363"/>
                </a:lnTo>
                <a:lnTo>
                  <a:pt x="376072" y="0"/>
                </a:lnTo>
                <a:lnTo>
                  <a:pt x="289712" y="140563"/>
                </a:lnTo>
                <a:lnTo>
                  <a:pt x="287108" y="147675"/>
                </a:lnTo>
                <a:lnTo>
                  <a:pt x="287413" y="154965"/>
                </a:lnTo>
                <a:lnTo>
                  <a:pt x="290436" y="161620"/>
                </a:lnTo>
                <a:lnTo>
                  <a:pt x="295973" y="166776"/>
                </a:lnTo>
                <a:lnTo>
                  <a:pt x="303072" y="169379"/>
                </a:lnTo>
                <a:lnTo>
                  <a:pt x="310362" y="169075"/>
                </a:lnTo>
                <a:lnTo>
                  <a:pt x="317017" y="166052"/>
                </a:lnTo>
                <a:lnTo>
                  <a:pt x="322173" y="160515"/>
                </a:lnTo>
                <a:lnTo>
                  <a:pt x="354558" y="107810"/>
                </a:lnTo>
                <a:lnTo>
                  <a:pt x="340550" y="719912"/>
                </a:lnTo>
                <a:lnTo>
                  <a:pt x="71958" y="271132"/>
                </a:lnTo>
                <a:lnTo>
                  <a:pt x="126136" y="300977"/>
                </a:lnTo>
                <a:lnTo>
                  <a:pt x="133362" y="303237"/>
                </a:lnTo>
                <a:lnTo>
                  <a:pt x="140627" y="302590"/>
                </a:lnTo>
                <a:lnTo>
                  <a:pt x="147129" y="299250"/>
                </a:lnTo>
                <a:lnTo>
                  <a:pt x="152019" y="293471"/>
                </a:lnTo>
                <a:lnTo>
                  <a:pt x="154279" y="286258"/>
                </a:lnTo>
                <a:lnTo>
                  <a:pt x="153631" y="278980"/>
                </a:lnTo>
                <a:lnTo>
                  <a:pt x="150291" y="272491"/>
                </a:lnTo>
                <a:lnTo>
                  <a:pt x="144513" y="267601"/>
                </a:lnTo>
                <a:lnTo>
                  <a:pt x="41148" y="210667"/>
                </a:lnTo>
                <a:lnTo>
                  <a:pt x="39166" y="209588"/>
                </a:lnTo>
                <a:lnTo>
                  <a:pt x="39166" y="283781"/>
                </a:lnTo>
                <a:lnTo>
                  <a:pt x="38836" y="252895"/>
                </a:lnTo>
                <a:lnTo>
                  <a:pt x="39001" y="267601"/>
                </a:lnTo>
                <a:lnTo>
                  <a:pt x="39039" y="271132"/>
                </a:lnTo>
                <a:lnTo>
                  <a:pt x="39128" y="278980"/>
                </a:lnTo>
                <a:lnTo>
                  <a:pt x="39166" y="283781"/>
                </a:lnTo>
                <a:lnTo>
                  <a:pt x="39166" y="209588"/>
                </a:lnTo>
                <a:lnTo>
                  <a:pt x="0" y="188010"/>
                </a:lnTo>
                <a:lnTo>
                  <a:pt x="1854" y="352552"/>
                </a:lnTo>
                <a:lnTo>
                  <a:pt x="21120" y="371817"/>
                </a:lnTo>
                <a:lnTo>
                  <a:pt x="28524" y="370243"/>
                </a:lnTo>
                <a:lnTo>
                  <a:pt x="34531" y="366090"/>
                </a:lnTo>
                <a:lnTo>
                  <a:pt x="38544" y="359994"/>
                </a:lnTo>
                <a:lnTo>
                  <a:pt x="39878" y="352983"/>
                </a:lnTo>
                <a:lnTo>
                  <a:pt x="39954" y="352552"/>
                </a:lnTo>
                <a:lnTo>
                  <a:pt x="39408" y="303237"/>
                </a:lnTo>
                <a:lnTo>
                  <a:pt x="39293" y="293471"/>
                </a:lnTo>
                <a:lnTo>
                  <a:pt x="39255" y="290703"/>
                </a:lnTo>
                <a:lnTo>
                  <a:pt x="341757" y="796086"/>
                </a:lnTo>
                <a:lnTo>
                  <a:pt x="358101" y="786307"/>
                </a:lnTo>
                <a:lnTo>
                  <a:pt x="377139" y="786726"/>
                </a:lnTo>
                <a:lnTo>
                  <a:pt x="392645" y="108673"/>
                </a:lnTo>
                <a:lnTo>
                  <a:pt x="422579" y="162814"/>
                </a:lnTo>
                <a:lnTo>
                  <a:pt x="427482" y="168567"/>
                </a:lnTo>
                <a:lnTo>
                  <a:pt x="433984" y="171894"/>
                </a:lnTo>
                <a:lnTo>
                  <a:pt x="441261" y="172542"/>
                </a:lnTo>
                <a:lnTo>
                  <a:pt x="448475" y="170256"/>
                </a:lnTo>
                <a:lnTo>
                  <a:pt x="454240" y="165354"/>
                </a:lnTo>
                <a:lnTo>
                  <a:pt x="457568" y="158851"/>
                </a:lnTo>
                <a:lnTo>
                  <a:pt x="458203" y="151587"/>
                </a:lnTo>
                <a:close/>
              </a:path>
            </a:pathLst>
          </a:custGeom>
          <a:solidFill>
            <a:srgbClr val="ADC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675534" y="5815460"/>
            <a:ext cx="2678430" cy="584835"/>
          </a:xfrm>
          <a:prstGeom prst="rect">
            <a:avLst/>
          </a:prstGeom>
          <a:solidFill>
            <a:srgbClr val="ADCAFF">
              <a:alpha val="50199"/>
            </a:srgbClr>
          </a:solidFill>
          <a:ln w="38100">
            <a:solidFill>
              <a:srgbClr val="ADCAFF"/>
            </a:solidFill>
          </a:ln>
        </p:spPr>
        <p:txBody>
          <a:bodyPr vert="horz" wrap="square" lIns="0" tIns="56515" rIns="0" bIns="0" rtlCol="0">
            <a:spAutoFit/>
          </a:bodyPr>
          <a:lstStyle/>
          <a:p>
            <a:pPr marL="90805" marR="105410">
              <a:lnSpc>
                <a:spcPts val="1900"/>
              </a:lnSpc>
              <a:spcBef>
                <a:spcPts val="445"/>
              </a:spcBef>
            </a:pPr>
            <a:r>
              <a:rPr sz="1600" dirty="0">
                <a:latin typeface="Arial"/>
                <a:cs typeface="Arial"/>
              </a:rPr>
              <a:t>We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need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test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second </a:t>
            </a:r>
            <a:r>
              <a:rPr sz="1600" dirty="0">
                <a:latin typeface="Arial"/>
                <a:cs typeface="Arial"/>
              </a:rPr>
              <a:t>part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branch.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063391" y="5030616"/>
            <a:ext cx="963930" cy="800100"/>
          </a:xfrm>
          <a:custGeom>
            <a:avLst/>
            <a:gdLst/>
            <a:ahLst/>
            <a:cxnLst/>
            <a:rect l="l" t="t" r="r" b="b"/>
            <a:pathLst>
              <a:path w="963929" h="800100">
                <a:moveTo>
                  <a:pt x="58325" y="48122"/>
                </a:moveTo>
                <a:lnTo>
                  <a:pt x="71392" y="83600"/>
                </a:lnTo>
                <a:lnTo>
                  <a:pt x="939119" y="799538"/>
                </a:lnTo>
                <a:lnTo>
                  <a:pt x="963366" y="770150"/>
                </a:lnTo>
                <a:lnTo>
                  <a:pt x="95638" y="54211"/>
                </a:lnTo>
                <a:lnTo>
                  <a:pt x="58325" y="48122"/>
                </a:lnTo>
                <a:close/>
              </a:path>
              <a:path w="963929" h="800100">
                <a:moveTo>
                  <a:pt x="0" y="0"/>
                </a:moveTo>
                <a:lnTo>
                  <a:pt x="57017" y="154816"/>
                </a:lnTo>
                <a:lnTo>
                  <a:pt x="60985" y="161257"/>
                </a:lnTo>
                <a:lnTo>
                  <a:pt x="66909" y="165527"/>
                </a:lnTo>
                <a:lnTo>
                  <a:pt x="74002" y="167266"/>
                </a:lnTo>
                <a:lnTo>
                  <a:pt x="81478" y="166108"/>
                </a:lnTo>
                <a:lnTo>
                  <a:pt x="87919" y="162140"/>
                </a:lnTo>
                <a:lnTo>
                  <a:pt x="92190" y="156217"/>
                </a:lnTo>
                <a:lnTo>
                  <a:pt x="93928" y="149124"/>
                </a:lnTo>
                <a:lnTo>
                  <a:pt x="92770" y="141649"/>
                </a:lnTo>
                <a:lnTo>
                  <a:pt x="71392" y="83600"/>
                </a:lnTo>
                <a:lnTo>
                  <a:pt x="17040" y="38756"/>
                </a:lnTo>
                <a:lnTo>
                  <a:pt x="41288" y="9368"/>
                </a:lnTo>
                <a:lnTo>
                  <a:pt x="57410" y="9368"/>
                </a:lnTo>
                <a:lnTo>
                  <a:pt x="0" y="0"/>
                </a:lnTo>
                <a:close/>
              </a:path>
              <a:path w="963929" h="800100">
                <a:moveTo>
                  <a:pt x="41288" y="9368"/>
                </a:moveTo>
                <a:lnTo>
                  <a:pt x="17040" y="38756"/>
                </a:lnTo>
                <a:lnTo>
                  <a:pt x="71392" y="83600"/>
                </a:lnTo>
                <a:lnTo>
                  <a:pt x="58443" y="48441"/>
                </a:lnTo>
                <a:lnTo>
                  <a:pt x="58325" y="48122"/>
                </a:lnTo>
                <a:lnTo>
                  <a:pt x="26094" y="42862"/>
                </a:lnTo>
                <a:lnTo>
                  <a:pt x="47039" y="17476"/>
                </a:lnTo>
                <a:lnTo>
                  <a:pt x="51115" y="17476"/>
                </a:lnTo>
                <a:lnTo>
                  <a:pt x="41288" y="9368"/>
                </a:lnTo>
                <a:close/>
              </a:path>
              <a:path w="963929" h="800100">
                <a:moveTo>
                  <a:pt x="57410" y="9368"/>
                </a:moveTo>
                <a:lnTo>
                  <a:pt x="41288" y="9368"/>
                </a:lnTo>
                <a:lnTo>
                  <a:pt x="95638" y="54211"/>
                </a:lnTo>
                <a:lnTo>
                  <a:pt x="156692" y="64174"/>
                </a:lnTo>
                <a:lnTo>
                  <a:pt x="164251" y="63891"/>
                </a:lnTo>
                <a:lnTo>
                  <a:pt x="170885" y="60837"/>
                </a:lnTo>
                <a:lnTo>
                  <a:pt x="175890" y="55518"/>
                </a:lnTo>
                <a:lnTo>
                  <a:pt x="178562" y="48441"/>
                </a:lnTo>
                <a:lnTo>
                  <a:pt x="178352" y="42862"/>
                </a:lnTo>
                <a:lnTo>
                  <a:pt x="57410" y="9368"/>
                </a:lnTo>
                <a:close/>
              </a:path>
              <a:path w="963929" h="800100">
                <a:moveTo>
                  <a:pt x="51115" y="17476"/>
                </a:moveTo>
                <a:lnTo>
                  <a:pt x="47039" y="17476"/>
                </a:lnTo>
                <a:lnTo>
                  <a:pt x="58325" y="48122"/>
                </a:lnTo>
                <a:lnTo>
                  <a:pt x="95638" y="54211"/>
                </a:lnTo>
                <a:lnTo>
                  <a:pt x="51115" y="17476"/>
                </a:lnTo>
                <a:close/>
              </a:path>
              <a:path w="963929" h="800100">
                <a:moveTo>
                  <a:pt x="47039" y="17476"/>
                </a:moveTo>
                <a:lnTo>
                  <a:pt x="26094" y="42862"/>
                </a:lnTo>
                <a:lnTo>
                  <a:pt x="58325" y="48122"/>
                </a:lnTo>
                <a:lnTo>
                  <a:pt x="47039" y="17476"/>
                </a:lnTo>
                <a:close/>
              </a:path>
            </a:pathLst>
          </a:custGeom>
          <a:solidFill>
            <a:srgbClr val="ADC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Deciding</a:t>
            </a:r>
            <a:r>
              <a:rPr spc="-55" dirty="0"/>
              <a:t> </a:t>
            </a:r>
            <a:r>
              <a:rPr dirty="0"/>
              <a:t>what</a:t>
            </a:r>
            <a:r>
              <a:rPr spc="-45" dirty="0"/>
              <a:t> </a:t>
            </a:r>
            <a:r>
              <a:rPr dirty="0"/>
              <a:t>level</a:t>
            </a:r>
            <a:r>
              <a:rPr spc="-4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dirty="0"/>
              <a:t>coverage</a:t>
            </a:r>
            <a:r>
              <a:rPr spc="-45" dirty="0"/>
              <a:t> </a:t>
            </a:r>
            <a:r>
              <a:rPr dirty="0"/>
              <a:t>depends</a:t>
            </a:r>
            <a:r>
              <a:rPr spc="-50" dirty="0"/>
              <a:t> </a:t>
            </a:r>
            <a:r>
              <a:rPr dirty="0"/>
              <a:t>upon</a:t>
            </a:r>
            <a:r>
              <a:rPr spc="-50" dirty="0"/>
              <a:t> </a:t>
            </a:r>
            <a:r>
              <a:rPr dirty="0"/>
              <a:t>several</a:t>
            </a:r>
            <a:r>
              <a:rPr spc="-45" dirty="0"/>
              <a:t> </a:t>
            </a:r>
            <a:r>
              <a:rPr spc="-10" dirty="0"/>
              <a:t>factors…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41300" marR="5080" indent="-236220">
              <a:lnSpc>
                <a:spcPct val="101400"/>
              </a:lnSpc>
              <a:spcBef>
                <a:spcPts val="5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dirty="0"/>
              <a:t>Some</a:t>
            </a:r>
            <a:r>
              <a:rPr spc="-60" dirty="0"/>
              <a:t> </a:t>
            </a:r>
            <a:r>
              <a:rPr dirty="0"/>
              <a:t>components</a:t>
            </a:r>
            <a:r>
              <a:rPr spc="-45" dirty="0"/>
              <a:t> </a:t>
            </a:r>
            <a:r>
              <a:rPr dirty="0"/>
              <a:t>(Model</a:t>
            </a:r>
            <a:r>
              <a:rPr spc="-50" dirty="0"/>
              <a:t> </a:t>
            </a:r>
            <a:r>
              <a:rPr dirty="0"/>
              <a:t>tier)</a:t>
            </a:r>
            <a:r>
              <a:rPr spc="-50" dirty="0"/>
              <a:t> </a:t>
            </a:r>
            <a:r>
              <a:rPr dirty="0"/>
              <a:t>are</a:t>
            </a:r>
            <a:r>
              <a:rPr spc="-55" dirty="0"/>
              <a:t> </a:t>
            </a:r>
            <a:r>
              <a:rPr dirty="0"/>
              <a:t>used</a:t>
            </a:r>
            <a:r>
              <a:rPr spc="-45" dirty="0"/>
              <a:t> </a:t>
            </a:r>
            <a:r>
              <a:rPr dirty="0"/>
              <a:t>across</a:t>
            </a:r>
            <a:r>
              <a:rPr spc="-50" dirty="0"/>
              <a:t> </a:t>
            </a:r>
            <a:r>
              <a:rPr dirty="0"/>
              <a:t>multiple</a:t>
            </a:r>
            <a:r>
              <a:rPr spc="-55" dirty="0"/>
              <a:t> </a:t>
            </a:r>
            <a:r>
              <a:rPr dirty="0"/>
              <a:t>other</a:t>
            </a:r>
            <a:r>
              <a:rPr spc="-50" dirty="0"/>
              <a:t> </a:t>
            </a:r>
            <a:r>
              <a:rPr spc="-10" dirty="0"/>
              <a:t>architectural 	tiers.</a:t>
            </a: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recommend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95%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better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Model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tier.</a:t>
            </a:r>
            <a:endParaRPr sz="2400">
              <a:latin typeface="Calibri"/>
              <a:cs typeface="Calibri"/>
            </a:endParaRPr>
          </a:p>
          <a:p>
            <a:pPr marL="241935" indent="-236220">
              <a:lnSpc>
                <a:spcPts val="3329"/>
              </a:lnSpc>
              <a:spcBef>
                <a:spcPts val="825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dirty="0"/>
              <a:t>Others</a:t>
            </a:r>
            <a:r>
              <a:rPr spc="-25" dirty="0"/>
              <a:t> </a:t>
            </a:r>
            <a:r>
              <a:rPr dirty="0"/>
              <a:t>are</a:t>
            </a:r>
            <a:r>
              <a:rPr spc="-30" dirty="0"/>
              <a:t> </a:t>
            </a:r>
            <a:r>
              <a:rPr dirty="0"/>
              <a:t>only</a:t>
            </a:r>
            <a:r>
              <a:rPr spc="-30" dirty="0"/>
              <a:t> </a:t>
            </a:r>
            <a:r>
              <a:rPr dirty="0"/>
              <a:t>used</a:t>
            </a:r>
            <a:r>
              <a:rPr spc="-20" dirty="0"/>
              <a:t> </a:t>
            </a:r>
            <a:r>
              <a:rPr dirty="0"/>
              <a:t>by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REST</a:t>
            </a:r>
            <a:r>
              <a:rPr spc="-30" dirty="0"/>
              <a:t> </a:t>
            </a:r>
            <a:r>
              <a:rPr spc="-20" dirty="0"/>
              <a:t>API.</a:t>
            </a:r>
          </a:p>
          <a:p>
            <a:pPr marL="473075" lvl="1" indent="-226060">
              <a:lnSpc>
                <a:spcPts val="285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recommend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90%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better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all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other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tiers.</a:t>
            </a:r>
            <a:endParaRPr sz="2400">
              <a:latin typeface="Calibri"/>
              <a:cs typeface="Calibri"/>
            </a:endParaRPr>
          </a:p>
          <a:p>
            <a:pPr marL="241935" indent="-236220">
              <a:lnSpc>
                <a:spcPct val="100000"/>
              </a:lnSpc>
              <a:spcBef>
                <a:spcPts val="80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dirty="0"/>
              <a:t>Other</a:t>
            </a:r>
            <a:r>
              <a:rPr spc="-35" dirty="0"/>
              <a:t> </a:t>
            </a:r>
            <a:r>
              <a:rPr spc="-10" dirty="0"/>
              <a:t>factors:</a:t>
            </a: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Team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company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culture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Application</a:t>
            </a:r>
            <a:r>
              <a:rPr sz="24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endParaRPr sz="2400">
              <a:latin typeface="Calibri"/>
              <a:cs typeface="Calibri"/>
            </a:endParaRPr>
          </a:p>
          <a:p>
            <a:pPr marL="695960" lvl="2" indent="-221615">
              <a:lnSpc>
                <a:spcPts val="2615"/>
              </a:lnSpc>
              <a:spcBef>
                <a:spcPts val="30"/>
              </a:spcBef>
              <a:buFont typeface="Wingdings"/>
              <a:buChar char=""/>
              <a:tabLst>
                <a:tab pos="695960" algn="l"/>
              </a:tabLst>
            </a:pP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Regulatory</a:t>
            </a:r>
            <a:r>
              <a:rPr sz="2200" spc="-6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requirements</a:t>
            </a:r>
            <a:r>
              <a:rPr sz="2200" spc="-7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may</a:t>
            </a:r>
            <a:r>
              <a:rPr sz="2200" spc="-6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specify</a:t>
            </a:r>
            <a:r>
              <a:rPr sz="2200" spc="-6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testing</a:t>
            </a:r>
            <a:r>
              <a:rPr sz="2200" spc="-7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0080"/>
                </a:solidFill>
                <a:latin typeface="Calibri"/>
                <a:cs typeface="Calibri"/>
              </a:rPr>
              <a:t>requirements.</a:t>
            </a:r>
            <a:endParaRPr sz="2200">
              <a:latin typeface="Calibri"/>
              <a:cs typeface="Calibri"/>
            </a:endParaRPr>
          </a:p>
          <a:p>
            <a:pPr marL="696595" marR="175895" lvl="2" indent="-222250">
              <a:lnSpc>
                <a:spcPts val="2710"/>
              </a:lnSpc>
              <a:spcBef>
                <a:spcPts val="10"/>
              </a:spcBef>
              <a:buFont typeface="Wingdings"/>
              <a:buChar char=""/>
              <a:tabLst>
                <a:tab pos="696595" algn="l"/>
              </a:tabLst>
            </a:pP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Those</a:t>
            </a:r>
            <a:r>
              <a:rPr sz="22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defensive</a:t>
            </a:r>
            <a:r>
              <a:rPr sz="22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checks</a:t>
            </a:r>
            <a:r>
              <a:rPr sz="22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may</a:t>
            </a:r>
            <a:r>
              <a:rPr sz="22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be</a:t>
            </a:r>
            <a:r>
              <a:rPr sz="22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safety</a:t>
            </a:r>
            <a:r>
              <a:rPr sz="22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checks.</a:t>
            </a:r>
            <a:r>
              <a:rPr sz="22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You</a:t>
            </a:r>
            <a:r>
              <a:rPr sz="22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can</a:t>
            </a:r>
            <a:r>
              <a:rPr sz="22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not</a:t>
            </a:r>
            <a:r>
              <a:rPr sz="22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know</a:t>
            </a:r>
            <a:r>
              <a:rPr sz="22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if</a:t>
            </a:r>
            <a:r>
              <a:rPr sz="22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2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system</a:t>
            </a:r>
            <a:r>
              <a:rPr sz="22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is</a:t>
            </a:r>
            <a:r>
              <a:rPr sz="22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safe</a:t>
            </a:r>
            <a:r>
              <a:rPr sz="22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if</a:t>
            </a:r>
            <a:r>
              <a:rPr sz="22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000080"/>
                </a:solidFill>
                <a:latin typeface="Calibri"/>
                <a:cs typeface="Calibri"/>
              </a:rPr>
              <a:t>you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do</a:t>
            </a:r>
            <a:r>
              <a:rPr sz="2200" spc="-1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not</a:t>
            </a:r>
            <a:r>
              <a:rPr sz="2200" spc="-1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test</a:t>
            </a:r>
            <a:r>
              <a:rPr sz="2200" spc="-1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200" spc="-10" dirty="0">
                <a:solidFill>
                  <a:srgbClr val="000080"/>
                </a:solidFill>
                <a:latin typeface="Calibri"/>
                <a:cs typeface="Calibri"/>
              </a:rPr>
              <a:t> checks.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855</Words>
  <Application>Microsoft Office PowerPoint</Application>
  <PresentationFormat>Widescreen</PresentationFormat>
  <Paragraphs>100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Segoe UI Symbol</vt:lpstr>
      <vt:lpstr>Wingdings</vt:lpstr>
      <vt:lpstr>Office Theme</vt:lpstr>
      <vt:lpstr>CI/CD Basics &amp; Code Coverage</vt:lpstr>
      <vt:lpstr>What is a CI/CD Pipeline?</vt:lpstr>
      <vt:lpstr>What is a CI/CD Pipeline?</vt:lpstr>
      <vt:lpstr>How good is our Unit Testing?</vt:lpstr>
      <vt:lpstr>Code coverage analysis is measuring how well your unit tests exercise the production code.</vt:lpstr>
      <vt:lpstr>Coverage report is a simple HTML web site</vt:lpstr>
      <vt:lpstr>It's at the class-level where you can start a meaningful analysis.</vt:lpstr>
      <vt:lpstr>There needs to be a test to check making an invalid guess.</vt:lpstr>
      <vt:lpstr>Deciding what level of coverage depends upon several factors…</vt:lpstr>
      <vt:lpstr>Integrate Coverage into your CI pipeline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CI/CD Basics &amp; Code Coverage</dc:title>
  <cp:lastModifiedBy>Christian Newman</cp:lastModifiedBy>
  <cp:revision>1</cp:revision>
  <dcterms:created xsi:type="dcterms:W3CDTF">2024-10-08T17:29:45Z</dcterms:created>
  <dcterms:modified xsi:type="dcterms:W3CDTF">2024-10-08T17:50:42Z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2021-12-19T00:00:00Z</vt:filetime>
  </property>
  <property fmtid="{D5CDD505-2E9C-101B-9397-08002B2CF9AE}" pid="3" name="LastSaved">
    <vt:filetime>2024-10-08T00:00:00Z</vt:filetime>
  </property>
  <property fmtid="{D5CDD505-2E9C-101B-9397-08002B2CF9AE}" pid="4" name="Producer">
    <vt:lpwstr>macOS Version 12.0.1 (Build 21A559) Quartz PDFContext</vt:lpwstr>
  </property>
</Properties>
</file>