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26"/>
  </p:notesMasterIdLst>
  <p:sldIdLst>
    <p:sldId id="256" r:id="rId2"/>
    <p:sldId id="277" r:id="rId3"/>
    <p:sldId id="278" r:id="rId4"/>
    <p:sldId id="279" r:id="rId5"/>
    <p:sldId id="257" r:id="rId6"/>
    <p:sldId id="280" r:id="rId7"/>
    <p:sldId id="282" r:id="rId8"/>
    <p:sldId id="286" r:id="rId9"/>
    <p:sldId id="283" r:id="rId10"/>
    <p:sldId id="285" r:id="rId11"/>
    <p:sldId id="258" r:id="rId12"/>
    <p:sldId id="287" r:id="rId13"/>
    <p:sldId id="288" r:id="rId14"/>
    <p:sldId id="289" r:id="rId15"/>
    <p:sldId id="290" r:id="rId16"/>
    <p:sldId id="262" r:id="rId17"/>
    <p:sldId id="259" r:id="rId18"/>
    <p:sldId id="265" r:id="rId19"/>
    <p:sldId id="260" r:id="rId20"/>
    <p:sldId id="281" r:id="rId21"/>
    <p:sldId id="270" r:id="rId22"/>
    <p:sldId id="271" r:id="rId23"/>
    <p:sldId id="275" r:id="rId24"/>
    <p:sldId id="274" r:id="rId25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EDD"/>
    <a:srgbClr val="FFEAD5"/>
    <a:srgbClr val="FFF3E7"/>
    <a:srgbClr val="FFE8D1"/>
    <a:srgbClr val="FF0000"/>
    <a:srgbClr val="3333CC"/>
    <a:srgbClr val="00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96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5D636BB-1BA8-4368-A2FB-5103E0FA45D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7" charset="0"/>
        <a:ea typeface="ＭＳ Ｐゴシック" pitchFamily="-107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263B087-2127-4525-B46E-21DCD32FF329}" type="slidenum">
              <a:rPr lang="en-US"/>
              <a:pPr/>
              <a:t>13</a:t>
            </a:fld>
            <a:endParaRPr lang="en-US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3338" y="639763"/>
            <a:ext cx="4721225" cy="3541712"/>
          </a:xfrm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365278C-0002-4CBE-A326-F8637604BFD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319B36-19DA-4107-9CC3-8FB674D8D6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762000"/>
            <a:ext cx="19621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762000"/>
            <a:ext cx="573405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524048-2F79-40C5-B417-F7544EDD359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E8947F-62BE-481A-9B09-DA3D013F8EE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EDC32E0-426E-4D72-A106-A13332853E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4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5400" y="2057400"/>
            <a:ext cx="3810000" cy="3962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9A62C0F-4BAC-45B1-A819-F5E700711A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AC8EFF-D993-4B3F-AF54-7C184E1ABF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A8CF5C-539A-4397-9AAA-AB798E72A7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E38EB9A-FBE1-49E4-BC45-89D6C88F7F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B5AC16-18C3-489F-B0B5-D148BC0B35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7B10CF-4860-4944-8102-6EF3326759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724775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2057400"/>
            <a:ext cx="77724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4" descr="se_2"/>
          <p:cNvPicPr>
            <a:picLocks noChangeAspect="1" noChangeArrowheads="1"/>
          </p:cNvPicPr>
          <p:nvPr/>
        </p:nvPicPr>
        <p:blipFill>
          <a:blip r:embed="rId1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 contrast="6000"/>
          </a:blip>
          <a:srcRect/>
          <a:stretch>
            <a:fillRect/>
          </a:stretch>
        </p:blipFill>
        <p:spPr bwMode="auto">
          <a:xfrm>
            <a:off x="2133600" y="6172200"/>
            <a:ext cx="530225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2819400" y="6248400"/>
            <a:ext cx="320472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 dirty="0" err="1" smtClean="0">
                <a:solidFill>
                  <a:schemeClr val="tx2"/>
                </a:solidFill>
              </a:rPr>
              <a:t>SWEN</a:t>
            </a:r>
            <a:r>
              <a:rPr lang="en-US" sz="1400" baseline="0" dirty="0" smtClean="0">
                <a:solidFill>
                  <a:schemeClr val="tx2"/>
                </a:solidFill>
              </a:rPr>
              <a:t> 772 Software Quality Engineering</a:t>
            </a:r>
            <a:endParaRPr lang="en-US" sz="1600" dirty="0">
              <a:latin typeface="Tahoma" pitchFamily="-107" charset="0"/>
            </a:endParaRP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AA02C89-40CF-4553-8796-1A7CA1FEACC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ＭＳ Ｐゴシック" pitchFamily="-107" charset="-128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-107" charset="0"/>
          <a:ea typeface="ＭＳ Ｐゴシック" pitchFamily="-107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-107" charset="0"/>
          <a:ea typeface="ＭＳ Ｐゴシック" pitchFamily="-107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-107" charset="0"/>
          <a:ea typeface="ＭＳ Ｐゴシック" pitchFamily="-107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-107" charset="0"/>
          <a:ea typeface="ＭＳ Ｐゴシック" pitchFamily="-107" charset="-128"/>
          <a:cs typeface="ＭＳ Ｐゴシック" pitchFamily="-107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-107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-107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-107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-107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-107" charset="2"/>
        <a:buChar char="n"/>
        <a:defRPr sz="2400">
          <a:solidFill>
            <a:schemeClr val="tx1"/>
          </a:solidFill>
          <a:latin typeface="+mn-lt"/>
          <a:ea typeface="ＭＳ Ｐゴシック" pitchFamily="-107" charset="-128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-107" charset="2"/>
        <a:buChar char="n"/>
        <a:defRPr sz="2400">
          <a:solidFill>
            <a:schemeClr val="tx1"/>
          </a:solidFill>
          <a:latin typeface="+mn-lt"/>
          <a:ea typeface="ＭＳ Ｐゴシック" pitchFamily="-107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-107" charset="2"/>
        <a:buChar char="n"/>
        <a:defRPr sz="2000">
          <a:solidFill>
            <a:schemeClr val="tx1"/>
          </a:solidFill>
          <a:latin typeface="+mn-lt"/>
          <a:ea typeface="ＭＳ Ｐゴシック" pitchFamily="-107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-107" charset="2"/>
        <a:buChar char="n"/>
        <a:defRPr>
          <a:solidFill>
            <a:schemeClr val="tx1"/>
          </a:solidFill>
          <a:latin typeface="+mn-lt"/>
          <a:ea typeface="ＭＳ Ｐゴシック" pitchFamily="-107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107" charset="2"/>
        <a:buChar char="n"/>
        <a:defRPr sz="1600">
          <a:solidFill>
            <a:schemeClr val="tx1"/>
          </a:solidFill>
          <a:latin typeface="+mn-lt"/>
          <a:ea typeface="ＭＳ Ｐゴシック" pitchFamily="-107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107" charset="2"/>
        <a:buChar char="n"/>
        <a:defRPr sz="1600">
          <a:solidFill>
            <a:schemeClr val="tx1"/>
          </a:solidFill>
          <a:latin typeface="+mn-lt"/>
          <a:ea typeface="ＭＳ Ｐゴシック" pitchFamily="-107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107" charset="2"/>
        <a:buChar char="n"/>
        <a:defRPr sz="1600">
          <a:solidFill>
            <a:schemeClr val="tx1"/>
          </a:solidFill>
          <a:latin typeface="+mn-lt"/>
          <a:ea typeface="ＭＳ Ｐゴシック" pitchFamily="-107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107" charset="2"/>
        <a:buChar char="n"/>
        <a:defRPr sz="1600">
          <a:solidFill>
            <a:schemeClr val="tx1"/>
          </a:solidFill>
          <a:latin typeface="+mn-lt"/>
          <a:ea typeface="ＭＳ Ｐゴシック" pitchFamily="-107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-107" charset="2"/>
        <a:buChar char="n"/>
        <a:defRPr sz="1600">
          <a:solidFill>
            <a:schemeClr val="tx1"/>
          </a:solidFill>
          <a:latin typeface="+mn-lt"/>
          <a:ea typeface="ＭＳ Ｐゴシック" pitchFamily="-107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da.gov/smg/vol3/2000/SMG_2020.pdf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0A9077C-987D-4954-845C-72F2A658DD8F}" type="slidenum">
              <a:rPr lang="en-US"/>
              <a:pPr/>
              <a:t>1</a:t>
            </a:fld>
            <a:endParaRPr 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Quality Systems Frameworks</a:t>
            </a:r>
            <a:br>
              <a:rPr lang="en-US" smtClean="0"/>
            </a:b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724775" cy="846138"/>
          </a:xfrm>
        </p:spPr>
        <p:txBody>
          <a:bodyPr/>
          <a:lstStyle/>
          <a:p>
            <a:pPr eaLnBrk="1" hangingPunct="1"/>
            <a:r>
              <a:rPr lang="en-US" smtClean="0"/>
              <a:t>Some TQM Principles</a:t>
            </a: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762000" y="990600"/>
            <a:ext cx="7772400" cy="3962400"/>
          </a:xfrm>
        </p:spPr>
        <p:txBody>
          <a:bodyPr/>
          <a:lstStyle/>
          <a:p>
            <a:pPr eaLnBrk="1" hangingPunct="1"/>
            <a:r>
              <a:rPr lang="en-US" smtClean="0"/>
              <a:t>Quality can and must be managed</a:t>
            </a:r>
          </a:p>
          <a:p>
            <a:pPr eaLnBrk="1" hangingPunct="1"/>
            <a:r>
              <a:rPr lang="en-US" smtClean="0"/>
              <a:t>Customer focus; Everyone has a customer and is a supplier</a:t>
            </a:r>
          </a:p>
          <a:p>
            <a:pPr eaLnBrk="1" hangingPunct="1"/>
            <a:r>
              <a:rPr lang="en-US" smtClean="0"/>
              <a:t>Processes, not people are the problem</a:t>
            </a:r>
          </a:p>
          <a:p>
            <a:pPr eaLnBrk="1" hangingPunct="1"/>
            <a:r>
              <a:rPr lang="en-US" smtClean="0"/>
              <a:t>Every employee is responsible for quality</a:t>
            </a:r>
          </a:p>
          <a:p>
            <a:pPr eaLnBrk="1" hangingPunct="1"/>
            <a:r>
              <a:rPr lang="en-US" smtClean="0"/>
              <a:t>Problems must be prevented, not just fixed</a:t>
            </a:r>
          </a:p>
          <a:p>
            <a:pPr eaLnBrk="1" hangingPunct="1"/>
            <a:r>
              <a:rPr lang="en-US" smtClean="0"/>
              <a:t>Quality must be measured</a:t>
            </a:r>
          </a:p>
          <a:p>
            <a:pPr eaLnBrk="1" hangingPunct="1"/>
            <a:r>
              <a:rPr lang="en-US" smtClean="0"/>
              <a:t>Quality improvements must be continuous</a:t>
            </a:r>
          </a:p>
          <a:p>
            <a:pPr eaLnBrk="1" hangingPunct="1"/>
            <a:r>
              <a:rPr lang="en-US" smtClean="0"/>
              <a:t>The quality standard is defect free</a:t>
            </a:r>
          </a:p>
          <a:p>
            <a:pPr eaLnBrk="1" hangingPunct="1"/>
            <a:r>
              <a:rPr lang="en-US" smtClean="0"/>
              <a:t>Goals are based on requirements, not negotiated</a:t>
            </a:r>
          </a:p>
          <a:p>
            <a:pPr eaLnBrk="1" hangingPunct="1"/>
            <a:r>
              <a:rPr lang="en-US" smtClean="0"/>
              <a:t>Life cycle costs, not front end costs</a:t>
            </a:r>
          </a:p>
          <a:p>
            <a:pPr eaLnBrk="1" hangingPunct="1"/>
            <a:r>
              <a:rPr lang="en-US" smtClean="0"/>
              <a:t>Management must be involved and lead</a:t>
            </a:r>
          </a:p>
          <a:p>
            <a:pPr eaLnBrk="1" hangingPunct="1"/>
            <a:r>
              <a:rPr lang="en-US" smtClean="0"/>
              <a:t>Plan and organize for quality improvement</a:t>
            </a: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9031F65-CEE2-4F88-B260-9E32811E8F75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24775" cy="846138"/>
          </a:xfrm>
        </p:spPr>
        <p:txBody>
          <a:bodyPr/>
          <a:lstStyle/>
          <a:p>
            <a:r>
              <a:rPr lang="en-US" smtClean="0"/>
              <a:t>Quality vs. Quality Frameworks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295400"/>
            <a:ext cx="8305800" cy="3962400"/>
          </a:xfrm>
        </p:spPr>
        <p:txBody>
          <a:bodyPr/>
          <a:lstStyle/>
          <a:p>
            <a:r>
              <a:rPr lang="en-US" smtClean="0"/>
              <a:t>A major point to note is that all these are about Quality Systems and not directly about the actual quality of the product</a:t>
            </a:r>
          </a:p>
          <a:p>
            <a:pPr lvl="1"/>
            <a:r>
              <a:rPr lang="en-US" smtClean="0"/>
              <a:t>The difference between excellence in quality control for an assembly line car and producing a handmade Rolls-Royce (work of art) is significantly different!</a:t>
            </a:r>
          </a:p>
          <a:p>
            <a:r>
              <a:rPr lang="en-US" smtClean="0"/>
              <a:t>The principle is that an organization with a culture of focusing on quality and on continuous improvement will consistently produce good product output and achieve customer delight</a:t>
            </a:r>
          </a:p>
          <a:p>
            <a:pPr lvl="1"/>
            <a:r>
              <a:rPr lang="en-US" smtClean="0"/>
              <a:t>Remember also “continually optimize achievement of multiple objectives”</a:t>
            </a:r>
          </a:p>
          <a:p>
            <a:pPr lvl="1"/>
            <a:r>
              <a:rPr lang="en-US" smtClean="0"/>
              <a:t>The systems help find the optimal balance</a:t>
            </a:r>
          </a:p>
          <a:p>
            <a:pPr lvl="1"/>
            <a:endParaRPr lang="en-US" smtClean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731B87D-7E94-4749-A58F-EFD0001F22E4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Quality System Frameworks Identify Areas of Importance</a:t>
            </a:r>
          </a:p>
        </p:txBody>
      </p:sp>
      <p:sp>
        <p:nvSpPr>
          <p:cNvPr id="25603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C31385D-E0D4-470A-84DF-4CBC31BEAF44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2652713" y="3963988"/>
            <a:ext cx="3597275" cy="13398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79375" tIns="39688" rIns="79375" bIns="39688">
            <a:spAutoFit/>
          </a:bodyPr>
          <a:lstStyle/>
          <a:p>
            <a:pPr defTabSz="790575"/>
            <a:r>
              <a:rPr lang="en-US" sz="1200" b="1"/>
              <a:t>Requirements Management</a:t>
            </a:r>
          </a:p>
          <a:p>
            <a:pPr defTabSz="790575"/>
            <a:r>
              <a:rPr lang="en-US" sz="1200" b="1"/>
              <a:t>Requirements Development</a:t>
            </a:r>
          </a:p>
          <a:p>
            <a:pPr defTabSz="790575"/>
            <a:r>
              <a:rPr lang="en-US" sz="1200" b="1"/>
              <a:t>Technical Solution</a:t>
            </a:r>
          </a:p>
          <a:p>
            <a:pPr defTabSz="790575"/>
            <a:r>
              <a:rPr lang="en-US" sz="1200" b="1"/>
              <a:t>Product Integration</a:t>
            </a:r>
          </a:p>
          <a:p>
            <a:pPr defTabSz="790575"/>
            <a:r>
              <a:rPr lang="en-US" sz="1200" b="1"/>
              <a:t>Verification</a:t>
            </a:r>
          </a:p>
          <a:p>
            <a:pPr defTabSz="790575"/>
            <a:r>
              <a:rPr lang="en-US" sz="1200" b="1"/>
              <a:t>Validation</a:t>
            </a:r>
          </a:p>
          <a:p>
            <a:pPr defTabSz="790575">
              <a:lnSpc>
                <a:spcPct val="90000"/>
              </a:lnSpc>
            </a:pPr>
            <a:endParaRPr lang="en-US" sz="1200" b="1"/>
          </a:p>
        </p:txBody>
      </p:sp>
      <p:sp>
        <p:nvSpPr>
          <p:cNvPr id="26627" name="Rectangle 5"/>
          <p:cNvSpPr>
            <a:spLocks noChangeArrowheads="1"/>
          </p:cNvSpPr>
          <p:nvPr/>
        </p:nvSpPr>
        <p:spPr bwMode="auto">
          <a:xfrm>
            <a:off x="974725" y="3949700"/>
            <a:ext cx="1182688" cy="27146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79375" tIns="39688" rIns="79375" bIns="39688">
            <a:spAutoFit/>
          </a:bodyPr>
          <a:lstStyle/>
          <a:p>
            <a:pPr defTabSz="790575">
              <a:lnSpc>
                <a:spcPct val="90000"/>
              </a:lnSpc>
            </a:pPr>
            <a:r>
              <a:rPr lang="en-US" sz="1400" b="1"/>
              <a:t>Engineering</a:t>
            </a:r>
            <a:endParaRPr lang="en-US" sz="1300" b="1"/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979488" y="1255713"/>
            <a:ext cx="1241425" cy="4635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79375" tIns="39688" rIns="79375" bIns="39688">
            <a:spAutoFit/>
          </a:bodyPr>
          <a:lstStyle/>
          <a:p>
            <a:pPr defTabSz="790575">
              <a:lnSpc>
                <a:spcPct val="90000"/>
              </a:lnSpc>
            </a:pPr>
            <a:r>
              <a:rPr lang="en-US" sz="1400" b="1"/>
              <a:t>Project</a:t>
            </a:r>
          </a:p>
          <a:p>
            <a:pPr defTabSz="790575">
              <a:lnSpc>
                <a:spcPct val="90000"/>
              </a:lnSpc>
            </a:pPr>
            <a:r>
              <a:rPr lang="en-US" sz="1400" b="1"/>
              <a:t>Management</a:t>
            </a:r>
          </a:p>
        </p:txBody>
      </p:sp>
      <p:sp>
        <p:nvSpPr>
          <p:cNvPr id="26629" name="Rectangle 7"/>
          <p:cNvSpPr>
            <a:spLocks noChangeArrowheads="1"/>
          </p:cNvSpPr>
          <p:nvPr/>
        </p:nvSpPr>
        <p:spPr bwMode="auto">
          <a:xfrm>
            <a:off x="2570163" y="1455738"/>
            <a:ext cx="2576512" cy="2619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0" name="Line 8"/>
          <p:cNvSpPr>
            <a:spLocks noChangeShapeType="1"/>
          </p:cNvSpPr>
          <p:nvPr/>
        </p:nvSpPr>
        <p:spPr bwMode="auto">
          <a:xfrm>
            <a:off x="968375" y="1135063"/>
            <a:ext cx="4746625" cy="0"/>
          </a:xfrm>
          <a:prstGeom prst="line">
            <a:avLst/>
          </a:prstGeom>
          <a:noFill/>
          <a:ln w="25400">
            <a:solidFill>
              <a:srgbClr val="66CC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31" name="Rectangle 9"/>
          <p:cNvSpPr>
            <a:spLocks noChangeArrowheads="1"/>
          </p:cNvSpPr>
          <p:nvPr/>
        </p:nvSpPr>
        <p:spPr bwMode="auto">
          <a:xfrm>
            <a:off x="2655888" y="1106488"/>
            <a:ext cx="3576637" cy="15573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79375" tIns="39688" rIns="79375" bIns="39688">
            <a:spAutoFit/>
          </a:bodyPr>
          <a:lstStyle/>
          <a:p>
            <a:pPr defTabSz="790575"/>
            <a:r>
              <a:rPr lang="en-US" sz="1200" b="1"/>
              <a:t>Project Planning</a:t>
            </a:r>
          </a:p>
          <a:p>
            <a:pPr defTabSz="790575"/>
            <a:r>
              <a:rPr lang="en-US" sz="1200" b="1"/>
              <a:t>Project Monitoring and Control</a:t>
            </a:r>
          </a:p>
          <a:p>
            <a:pPr defTabSz="790575"/>
            <a:r>
              <a:rPr lang="en-US" sz="1200" b="1"/>
              <a:t>Supplier Agreement Management</a:t>
            </a:r>
          </a:p>
          <a:p>
            <a:pPr defTabSz="790575"/>
            <a:r>
              <a:rPr lang="en-US" sz="1200" b="1"/>
              <a:t>Integrated Project Management</a:t>
            </a:r>
          </a:p>
          <a:p>
            <a:pPr defTabSz="790575"/>
            <a:r>
              <a:rPr lang="en-US" sz="1200" b="1"/>
              <a:t>Integrated Supplier Management</a:t>
            </a:r>
          </a:p>
          <a:p>
            <a:pPr defTabSz="790575"/>
            <a:r>
              <a:rPr lang="en-US" sz="1200" b="1"/>
              <a:t>Integrated Teaming</a:t>
            </a:r>
          </a:p>
          <a:p>
            <a:pPr defTabSz="790575"/>
            <a:r>
              <a:rPr lang="en-US" sz="1200" b="1"/>
              <a:t>Risk Management</a:t>
            </a:r>
            <a:br>
              <a:rPr lang="en-US" sz="1200" b="1"/>
            </a:br>
            <a:r>
              <a:rPr lang="en-US" sz="1200" b="1"/>
              <a:t>Quantitative Project Management</a:t>
            </a:r>
          </a:p>
        </p:txBody>
      </p:sp>
      <p:grpSp>
        <p:nvGrpSpPr>
          <p:cNvPr id="26632" name="Group 10"/>
          <p:cNvGrpSpPr>
            <a:grpSpLocks/>
          </p:cNvGrpSpPr>
          <p:nvPr/>
        </p:nvGrpSpPr>
        <p:grpSpPr bwMode="auto">
          <a:xfrm>
            <a:off x="969963" y="5200650"/>
            <a:ext cx="5610225" cy="1011238"/>
            <a:chOff x="655" y="649"/>
            <a:chExt cx="3534" cy="637"/>
          </a:xfrm>
        </p:grpSpPr>
        <p:sp>
          <p:nvSpPr>
            <p:cNvPr id="26643" name="Rectangle 11"/>
            <p:cNvSpPr>
              <a:spLocks noChangeArrowheads="1"/>
            </p:cNvSpPr>
            <p:nvPr/>
          </p:nvSpPr>
          <p:spPr bwMode="auto">
            <a:xfrm>
              <a:off x="1706" y="661"/>
              <a:ext cx="2483" cy="62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79375" tIns="39688" rIns="79375" bIns="39688">
              <a:spAutoFit/>
            </a:bodyPr>
            <a:lstStyle/>
            <a:p>
              <a:pPr defTabSz="790575"/>
              <a:r>
                <a:rPr lang="en-US" sz="1200" b="1"/>
                <a:t>Organizational Process Focus</a:t>
              </a:r>
            </a:p>
            <a:p>
              <a:pPr defTabSz="790575"/>
              <a:r>
                <a:rPr lang="en-US" sz="1200" b="1"/>
                <a:t>Organizational Process Definition</a:t>
              </a:r>
            </a:p>
            <a:p>
              <a:pPr defTabSz="790575"/>
              <a:r>
                <a:rPr lang="en-US" sz="1200" b="1"/>
                <a:t>Organizational Training</a:t>
              </a:r>
            </a:p>
            <a:p>
              <a:pPr defTabSz="790575"/>
              <a:r>
                <a:rPr lang="en-US" sz="1200" b="1"/>
                <a:t>Organizational Process Performance</a:t>
              </a:r>
            </a:p>
            <a:p>
              <a:pPr defTabSz="790575"/>
              <a:r>
                <a:rPr lang="en-US" sz="1200" b="1"/>
                <a:t>Organizational Innovation and Deployment</a:t>
              </a:r>
            </a:p>
          </p:txBody>
        </p:sp>
        <p:sp>
          <p:nvSpPr>
            <p:cNvPr id="26644" name="Rectangle 12"/>
            <p:cNvSpPr>
              <a:spLocks noChangeArrowheads="1"/>
            </p:cNvSpPr>
            <p:nvPr/>
          </p:nvSpPr>
          <p:spPr bwMode="auto">
            <a:xfrm>
              <a:off x="655" y="649"/>
              <a:ext cx="782" cy="2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wrap="none" lIns="79375" tIns="39688" rIns="79375" bIns="39688">
              <a:spAutoFit/>
            </a:bodyPr>
            <a:lstStyle/>
            <a:p>
              <a:pPr defTabSz="790575">
                <a:lnSpc>
                  <a:spcPct val="90000"/>
                </a:lnSpc>
              </a:pPr>
              <a:r>
                <a:rPr lang="en-US" sz="1400" b="1"/>
                <a:t>Process</a:t>
              </a:r>
            </a:p>
            <a:p>
              <a:pPr defTabSz="790575">
                <a:lnSpc>
                  <a:spcPct val="90000"/>
                </a:lnSpc>
              </a:pPr>
              <a:r>
                <a:rPr lang="en-US" sz="1400" b="1"/>
                <a:t>Management</a:t>
              </a:r>
            </a:p>
          </p:txBody>
        </p:sp>
      </p:grpSp>
      <p:sp>
        <p:nvSpPr>
          <p:cNvPr id="26633" name="Rectangle 16"/>
          <p:cNvSpPr>
            <a:spLocks noChangeArrowheads="1"/>
          </p:cNvSpPr>
          <p:nvPr/>
        </p:nvSpPr>
        <p:spPr bwMode="auto">
          <a:xfrm>
            <a:off x="2687638" y="2686050"/>
            <a:ext cx="3798887" cy="11874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79375" tIns="39688" rIns="79375" bIns="39688">
            <a:spAutoFit/>
          </a:bodyPr>
          <a:lstStyle/>
          <a:p>
            <a:pPr defTabSz="790575"/>
            <a:r>
              <a:rPr lang="en-US" sz="1200" b="1"/>
              <a:t>Configuration Management</a:t>
            </a:r>
          </a:p>
          <a:p>
            <a:pPr defTabSz="790575"/>
            <a:r>
              <a:rPr lang="en-US" sz="1200" b="1"/>
              <a:t>Process and Product Quality Assurance</a:t>
            </a:r>
          </a:p>
          <a:p>
            <a:pPr defTabSz="790575"/>
            <a:r>
              <a:rPr lang="en-US" sz="1200" b="1"/>
              <a:t>Measurement and Analysis</a:t>
            </a:r>
            <a:br>
              <a:rPr lang="en-US" sz="1200" b="1"/>
            </a:br>
            <a:r>
              <a:rPr lang="en-US" sz="1200" b="1"/>
              <a:t>Causal Analysis and Resolution</a:t>
            </a:r>
          </a:p>
          <a:p>
            <a:pPr defTabSz="790575"/>
            <a:r>
              <a:rPr lang="en-US" sz="1200" b="1"/>
              <a:t>Decision Analysis and Resolution</a:t>
            </a:r>
          </a:p>
          <a:p>
            <a:pPr defTabSz="790575"/>
            <a:r>
              <a:rPr lang="en-US" sz="1200" b="1"/>
              <a:t>Organizational Environment for Integration</a:t>
            </a:r>
          </a:p>
        </p:txBody>
      </p:sp>
      <p:sp>
        <p:nvSpPr>
          <p:cNvPr id="26634" name="Rectangle 17"/>
          <p:cNvSpPr>
            <a:spLocks noChangeArrowheads="1"/>
          </p:cNvSpPr>
          <p:nvPr/>
        </p:nvSpPr>
        <p:spPr bwMode="auto">
          <a:xfrm>
            <a:off x="930275" y="2659063"/>
            <a:ext cx="838200" cy="2714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79375" tIns="39688" rIns="79375" bIns="39688">
            <a:spAutoFit/>
          </a:bodyPr>
          <a:lstStyle/>
          <a:p>
            <a:pPr defTabSz="790575">
              <a:lnSpc>
                <a:spcPct val="90000"/>
              </a:lnSpc>
            </a:pPr>
            <a:r>
              <a:rPr lang="en-US" sz="1400" b="1"/>
              <a:t>Support</a:t>
            </a:r>
            <a:endParaRPr lang="en-US" sz="1300" b="1"/>
          </a:p>
        </p:txBody>
      </p:sp>
      <p:sp>
        <p:nvSpPr>
          <p:cNvPr id="26635" name="Rectangle 18"/>
          <p:cNvSpPr>
            <a:spLocks noGrp="1" noChangeArrowheads="1"/>
          </p:cNvSpPr>
          <p:nvPr>
            <p:ph type="title"/>
          </p:nvPr>
        </p:nvSpPr>
        <p:spPr>
          <a:xfrm>
            <a:off x="773113" y="381000"/>
            <a:ext cx="7608887" cy="407988"/>
          </a:xfrm>
          <a:noFill/>
        </p:spPr>
        <p:txBody>
          <a:bodyPr lIns="63595" tIns="25438" rIns="63595" bIns="25438"/>
          <a:lstStyle/>
          <a:p>
            <a:pPr defTabSz="790575">
              <a:lnSpc>
                <a:spcPct val="90000"/>
              </a:lnSpc>
            </a:pPr>
            <a:r>
              <a:rPr lang="en-US" smtClean="0"/>
              <a:t>Key Process Areas from SEI CMMI</a:t>
            </a:r>
            <a:endParaRPr lang="en-US" sz="3000" smtClean="0"/>
          </a:p>
        </p:txBody>
      </p:sp>
      <p:sp>
        <p:nvSpPr>
          <p:cNvPr id="37900" name="Rectangle 19"/>
          <p:cNvSpPr>
            <a:spLocks noChangeArrowheads="1"/>
          </p:cNvSpPr>
          <p:nvPr/>
        </p:nvSpPr>
        <p:spPr bwMode="auto">
          <a:xfrm>
            <a:off x="914400" y="838200"/>
            <a:ext cx="1384300" cy="306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79375" tIns="39688" rIns="79375" bIns="39688">
            <a:spAutoFit/>
          </a:bodyPr>
          <a:lstStyle/>
          <a:p>
            <a:pPr defTabSz="790575">
              <a:lnSpc>
                <a:spcPct val="90000"/>
              </a:lnSpc>
            </a:pPr>
            <a:r>
              <a:rPr lang="en-US" sz="1600" b="1">
                <a:solidFill>
                  <a:srgbClr val="7575D1"/>
                </a:solidFill>
              </a:rPr>
              <a:t>Category</a:t>
            </a:r>
          </a:p>
        </p:txBody>
      </p:sp>
      <p:sp>
        <p:nvSpPr>
          <p:cNvPr id="26637" name="Line 20"/>
          <p:cNvSpPr>
            <a:spLocks noChangeShapeType="1"/>
          </p:cNvSpPr>
          <p:nvPr/>
        </p:nvSpPr>
        <p:spPr bwMode="auto">
          <a:xfrm rot="5400000" flipH="1">
            <a:off x="-126206" y="3509169"/>
            <a:ext cx="5240338" cy="12700"/>
          </a:xfrm>
          <a:prstGeom prst="line">
            <a:avLst/>
          </a:prstGeom>
          <a:noFill/>
          <a:ln w="25400">
            <a:solidFill>
              <a:srgbClr val="66CC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902" name="Rectangle 21"/>
          <p:cNvSpPr>
            <a:spLocks noChangeArrowheads="1"/>
          </p:cNvSpPr>
          <p:nvPr/>
        </p:nvSpPr>
        <p:spPr bwMode="auto">
          <a:xfrm>
            <a:off x="2679700" y="850900"/>
            <a:ext cx="2501900" cy="306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79375" tIns="39688" rIns="79375" bIns="39688">
            <a:spAutoFit/>
          </a:bodyPr>
          <a:lstStyle/>
          <a:p>
            <a:pPr defTabSz="790575">
              <a:lnSpc>
                <a:spcPct val="90000"/>
              </a:lnSpc>
            </a:pPr>
            <a:r>
              <a:rPr lang="en-US" sz="1600" b="1">
                <a:solidFill>
                  <a:srgbClr val="7575D1"/>
                </a:solidFill>
              </a:rPr>
              <a:t>Process Area</a:t>
            </a:r>
          </a:p>
        </p:txBody>
      </p:sp>
      <p:sp>
        <p:nvSpPr>
          <p:cNvPr id="26639" name="Line 8"/>
          <p:cNvSpPr>
            <a:spLocks noChangeShapeType="1"/>
          </p:cNvSpPr>
          <p:nvPr/>
        </p:nvSpPr>
        <p:spPr bwMode="auto">
          <a:xfrm>
            <a:off x="968375" y="2667000"/>
            <a:ext cx="4746625" cy="0"/>
          </a:xfrm>
          <a:prstGeom prst="line">
            <a:avLst/>
          </a:prstGeom>
          <a:noFill/>
          <a:ln w="25400">
            <a:solidFill>
              <a:srgbClr val="66CC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0" name="Line 8"/>
          <p:cNvSpPr>
            <a:spLocks noChangeShapeType="1"/>
          </p:cNvSpPr>
          <p:nvPr/>
        </p:nvSpPr>
        <p:spPr bwMode="auto">
          <a:xfrm>
            <a:off x="968375" y="3886200"/>
            <a:ext cx="4746625" cy="0"/>
          </a:xfrm>
          <a:prstGeom prst="line">
            <a:avLst/>
          </a:prstGeom>
          <a:noFill/>
          <a:ln w="25400">
            <a:solidFill>
              <a:srgbClr val="66CC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1" name="Line 8"/>
          <p:cNvSpPr>
            <a:spLocks noChangeShapeType="1"/>
          </p:cNvSpPr>
          <p:nvPr/>
        </p:nvSpPr>
        <p:spPr bwMode="auto">
          <a:xfrm>
            <a:off x="968375" y="5181600"/>
            <a:ext cx="4746625" cy="0"/>
          </a:xfrm>
          <a:prstGeom prst="line">
            <a:avLst/>
          </a:prstGeom>
          <a:noFill/>
          <a:ln w="25400">
            <a:solidFill>
              <a:srgbClr val="66CC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6642" name="TextBox 19"/>
          <p:cNvSpPr txBox="1">
            <a:spLocks noChangeArrowheads="1"/>
          </p:cNvSpPr>
          <p:nvPr/>
        </p:nvSpPr>
        <p:spPr bwMode="auto">
          <a:xfrm>
            <a:off x="6096000" y="1524000"/>
            <a:ext cx="2667000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/>
              <a:t>The SEI CMMI details the expectations of a software engineering process definition in each of these key areas</a:t>
            </a:r>
          </a:p>
        </p:txBody>
      </p:sp>
    </p:spTree>
  </p:cSld>
  <p:clrMapOvr>
    <a:masterClrMapping/>
  </p:clrMapOvr>
  <p:transition>
    <p:pull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24775" cy="846138"/>
          </a:xfrm>
        </p:spPr>
        <p:txBody>
          <a:bodyPr/>
          <a:lstStyle/>
          <a:p>
            <a:r>
              <a:rPr lang="en-US" sz="3200" smtClean="0"/>
              <a:t>Core Values and Concepts of the Baldrige Criteria for Performance Excellence</a:t>
            </a: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E98C752-4CD1-4533-9440-3F7D439D04C5}" type="slidenum">
              <a:rPr lang="en-US"/>
              <a:pPr/>
              <a:t>14</a:t>
            </a:fld>
            <a:endParaRPr lang="en-US"/>
          </a:p>
        </p:txBody>
      </p:sp>
      <p:pic>
        <p:nvPicPr>
          <p:cNvPr id="28676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1168400"/>
            <a:ext cx="7564438" cy="469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1295400" y="5867400"/>
            <a:ext cx="6248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http://www.quality.nist.gov/PDF_files/2009_2010_Business_Nonprofit_Criteria.pdf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762000" y="76200"/>
            <a:ext cx="7724775" cy="846138"/>
          </a:xfrm>
        </p:spPr>
        <p:txBody>
          <a:bodyPr/>
          <a:lstStyle/>
          <a:p>
            <a:r>
              <a:rPr lang="en-US" smtClean="0"/>
              <a:t>Categories for the Baldrige Criteria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AAD3564-8C9B-48BC-B268-4014CFCAB498}" type="slidenum">
              <a:rPr lang="en-US"/>
              <a:pPr/>
              <a:t>15</a:t>
            </a:fld>
            <a:endParaRPr lang="en-US"/>
          </a:p>
        </p:txBody>
      </p:sp>
      <p:pic>
        <p:nvPicPr>
          <p:cNvPr id="29700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23963" y="1066800"/>
            <a:ext cx="6700837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447800" y="5864225"/>
            <a:ext cx="6248400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200"/>
              <a:t>http://www.quality.nist.gov/PDF_files/2009_2010_Business_Nonprofit_Criteria.pdf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7724775" cy="846138"/>
          </a:xfrm>
        </p:spPr>
        <p:txBody>
          <a:bodyPr/>
          <a:lstStyle/>
          <a:p>
            <a:r>
              <a:rPr lang="en-US" smtClean="0"/>
              <a:t>ISO 9000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772400" cy="3962400"/>
          </a:xfrm>
        </p:spPr>
        <p:txBody>
          <a:bodyPr/>
          <a:lstStyle/>
          <a:p>
            <a:r>
              <a:rPr lang="en-US" smtClean="0"/>
              <a:t>A standard for certifying that organizations follow procedures for ensuring quality</a:t>
            </a:r>
          </a:p>
          <a:p>
            <a:r>
              <a:rPr lang="en-US" smtClean="0"/>
              <a:t>Heavy focus on processes and evidence of compliance (documentation)</a:t>
            </a:r>
          </a:p>
          <a:p>
            <a:r>
              <a:rPr lang="en-US" smtClean="0"/>
              <a:t>Some focus on statistical techniques and processes for improvement</a:t>
            </a:r>
          </a:p>
          <a:p>
            <a:r>
              <a:rPr lang="en-US" smtClean="0"/>
              <a:t>ISO 9000 focuses on procedures for ensuring quality:</a:t>
            </a:r>
          </a:p>
          <a:p>
            <a:pPr lvl="1"/>
            <a:r>
              <a:rPr lang="en-US" smtClean="0"/>
              <a:t>“assure minimum standards of operation”</a:t>
            </a:r>
          </a:p>
          <a:p>
            <a:pPr lvl="1"/>
            <a:r>
              <a:rPr lang="en-US" smtClean="0"/>
              <a:t>“existence of quality systems and commitment to them”</a:t>
            </a:r>
          </a:p>
          <a:p>
            <a:r>
              <a:rPr lang="en-US" smtClean="0"/>
              <a:t>Complementary to other quality management frameworks – limited value in itself</a:t>
            </a:r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5C252938-700A-4505-A047-D95807AC918C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52400"/>
            <a:ext cx="7724775" cy="846138"/>
          </a:xfrm>
        </p:spPr>
        <p:txBody>
          <a:bodyPr/>
          <a:lstStyle/>
          <a:p>
            <a:r>
              <a:rPr lang="en-US" smtClean="0"/>
              <a:t>Value of the Frameworks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3962400"/>
          </a:xfrm>
        </p:spPr>
        <p:txBody>
          <a:bodyPr/>
          <a:lstStyle/>
          <a:p>
            <a:r>
              <a:rPr lang="en-US" smtClean="0"/>
              <a:t>“Optimize across all project and organizational objectives” is too open-ended</a:t>
            </a:r>
          </a:p>
          <a:p>
            <a:pPr lvl="1"/>
            <a:r>
              <a:rPr lang="en-US" smtClean="0"/>
              <a:t>Frameworks provide models of what needs to be addressed</a:t>
            </a:r>
          </a:p>
          <a:p>
            <a:r>
              <a:rPr lang="en-US" smtClean="0"/>
              <a:t>Primary value from these frameworks includes:</a:t>
            </a:r>
          </a:p>
          <a:p>
            <a:pPr lvl="1"/>
            <a:r>
              <a:rPr lang="en-US" smtClean="0"/>
              <a:t>Defining the specific set of areas to address</a:t>
            </a:r>
          </a:p>
          <a:p>
            <a:pPr lvl="1"/>
            <a:r>
              <a:rPr lang="en-US" smtClean="0"/>
              <a:t>Defining specific criteria for determining whether the areas are being addressed well</a:t>
            </a:r>
          </a:p>
          <a:p>
            <a:pPr lvl="1"/>
            <a:r>
              <a:rPr lang="en-US" smtClean="0"/>
              <a:t>Providing basic structures to ensure continuing focus</a:t>
            </a:r>
          </a:p>
          <a:p>
            <a:pPr lvl="2"/>
            <a:r>
              <a:rPr lang="en-US" smtClean="0"/>
              <a:t>Defining appropriate processes and metrics</a:t>
            </a:r>
          </a:p>
          <a:p>
            <a:pPr lvl="2"/>
            <a:r>
              <a:rPr lang="en-US" smtClean="0"/>
              <a:t>Mechanisms for continuous improvement, so that processes keep improving and evolving as needs change</a:t>
            </a:r>
          </a:p>
          <a:p>
            <a:pPr lvl="2"/>
            <a:r>
              <a:rPr lang="en-US" smtClean="0"/>
              <a:t>Assessment mechanisms, to check that all this is happening</a:t>
            </a:r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F8C382B-05DB-4EE5-AAB0-6F0E387F5F78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44463"/>
            <a:ext cx="7724775" cy="846137"/>
          </a:xfrm>
        </p:spPr>
        <p:txBody>
          <a:bodyPr/>
          <a:lstStyle/>
          <a:p>
            <a:r>
              <a:rPr lang="en-US" smtClean="0"/>
              <a:t>Which Framework to Use?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772400" cy="4572000"/>
          </a:xfrm>
        </p:spPr>
        <p:txBody>
          <a:bodyPr/>
          <a:lstStyle/>
          <a:p>
            <a:r>
              <a:rPr lang="en-US" sz="2000" smtClean="0"/>
              <a:t>Different frameworks address different needs</a:t>
            </a:r>
          </a:p>
          <a:p>
            <a:pPr lvl="1"/>
            <a:r>
              <a:rPr lang="en-US" sz="2000" smtClean="0"/>
              <a:t>Also, there are many other frameworks, and many additions/variations to each</a:t>
            </a:r>
          </a:p>
          <a:p>
            <a:r>
              <a:rPr lang="en-US" sz="2000" smtClean="0"/>
              <a:t>Organizations design their own quality management approaches (or it just evolves without design!), possibly using one or more frameworks as a starting point</a:t>
            </a:r>
          </a:p>
          <a:p>
            <a:pPr lvl="1"/>
            <a:r>
              <a:rPr lang="en-US" sz="2000" smtClean="0"/>
              <a:t>Frameworks only supply goals, and suggest some ways to achieve goals</a:t>
            </a:r>
          </a:p>
          <a:p>
            <a:pPr lvl="1"/>
            <a:r>
              <a:rPr lang="en-US" sz="2000" smtClean="0"/>
              <a:t>Each organization needs to adapt the framework(s) to their needs, and decide how to achieve their specific goals</a:t>
            </a:r>
          </a:p>
          <a:p>
            <a:r>
              <a:rPr lang="en-US" sz="2000" smtClean="0"/>
              <a:t>If used well, any of the frameworks are helpful</a:t>
            </a:r>
          </a:p>
          <a:p>
            <a:r>
              <a:rPr lang="en-US" sz="2000" smtClean="0"/>
              <a:t>If used poorly, none of them will help  (In fact, they will hurt!)</a:t>
            </a:r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536564E-63AA-4311-BBF2-B46AEA868AC3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57200"/>
            <a:ext cx="7724775" cy="846138"/>
          </a:xfrm>
        </p:spPr>
        <p:txBody>
          <a:bodyPr/>
          <a:lstStyle/>
          <a:p>
            <a:r>
              <a:rPr lang="en-US" smtClean="0"/>
              <a:t>Why This “Big Picture” Now?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3962400"/>
          </a:xfrm>
        </p:spPr>
        <p:txBody>
          <a:bodyPr/>
          <a:lstStyle/>
          <a:p>
            <a:r>
              <a:rPr lang="en-US" smtClean="0"/>
              <a:t>Understanding the big picture helps, before we start to focus on specific quality metrics and practices</a:t>
            </a:r>
          </a:p>
          <a:p>
            <a:r>
              <a:rPr lang="en-US" smtClean="0"/>
              <a:t>Understanding the philosophy and limitations helps you to get a more balanced picture of the quality area</a:t>
            </a:r>
          </a:p>
          <a:p>
            <a:r>
              <a:rPr lang="en-US" smtClean="0"/>
              <a:t>General knowledge</a:t>
            </a:r>
          </a:p>
          <a:p>
            <a:pPr lvl="1"/>
            <a:r>
              <a:rPr lang="en-US" smtClean="0"/>
              <a:t>As a software engineer, people will expect you to know about these models</a:t>
            </a:r>
          </a:p>
          <a:p>
            <a:pPr lvl="1"/>
            <a:r>
              <a:rPr lang="en-US" smtClean="0"/>
              <a:t>As a software quality engineer or software process engineer, these models provide a wealth of wisdom</a:t>
            </a:r>
          </a:p>
          <a:p>
            <a:r>
              <a:rPr lang="en-US" smtClean="0"/>
              <a:t>Quality and Software process improvement pay for themselves (see next slide)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CA924BD-EC13-4FE1-BCCD-1409390D0C8D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924800" cy="846138"/>
          </a:xfrm>
        </p:spPr>
        <p:txBody>
          <a:bodyPr/>
          <a:lstStyle/>
          <a:p>
            <a:pPr eaLnBrk="1" hangingPunct="1"/>
            <a:r>
              <a:rPr lang="en-US" smtClean="0"/>
              <a:t>What is a Quality System?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7772400" cy="3962400"/>
          </a:xfrm>
        </p:spPr>
        <p:txBody>
          <a:bodyPr/>
          <a:lstStyle/>
          <a:p>
            <a:pPr eaLnBrk="1" hangingPunct="1"/>
            <a:r>
              <a:rPr lang="en-US" smtClean="0"/>
              <a:t> An organization uses quality systems to control and improve the effectiveness of the processes used to deliver a quality product or service </a:t>
            </a:r>
          </a:p>
          <a:p>
            <a:pPr eaLnBrk="1" hangingPunct="1"/>
            <a:r>
              <a:rPr lang="en-US" smtClean="0"/>
              <a:t>A Quality System is a set of formal and informal practices and processes that focus on ...</a:t>
            </a:r>
          </a:p>
          <a:p>
            <a:pPr eaLnBrk="1" hangingPunct="1"/>
            <a:endParaRPr lang="en-US" smtClean="0"/>
          </a:p>
          <a:p>
            <a:pPr eaLnBrk="1" hangingPunct="1">
              <a:buFont typeface="Wingdings" pitchFamily="-107" charset="2"/>
              <a:buNone/>
            </a:pPr>
            <a:endParaRPr lang="en-US" smtClean="0"/>
          </a:p>
          <a:p>
            <a:pPr eaLnBrk="1" hangingPunct="1">
              <a:buFont typeface="Wingdings" pitchFamily="-107" charset="2"/>
              <a:buNone/>
            </a:pPr>
            <a:endParaRPr lang="en-US" smtClean="0"/>
          </a:p>
          <a:p>
            <a:pPr eaLnBrk="1" hangingPunct="1">
              <a:buFont typeface="Wingdings" pitchFamily="-107" charset="2"/>
              <a:buNone/>
            </a:pPr>
            <a:r>
              <a:rPr lang="en-US" smtClean="0"/>
              <a:t>   ... to achieve organizational outcomes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234CF2D-D988-498B-B7C5-F8D641338F4F}" type="slidenum">
              <a:rPr lang="en-US"/>
              <a:pPr/>
              <a:t>2</a:t>
            </a:fld>
            <a:endParaRPr lang="en-US"/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685800" y="5410200"/>
            <a:ext cx="76962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/>
            <a:r>
              <a:rPr lang="en-US" sz="2000"/>
              <a:t>[Adapted from US Food and Drug Administration Staff Manual Guide 2020 </a:t>
            </a:r>
            <a:r>
              <a:rPr lang="en-US" sz="2000">
                <a:hlinkClick r:id="rId2"/>
              </a:rPr>
              <a:t>http://www.fda.gov/smg/vol3/2000/SMG_2020.pdf</a:t>
            </a:r>
            <a:r>
              <a:rPr lang="en-US" sz="2000"/>
              <a:t>]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1524000" y="3429000"/>
            <a:ext cx="38100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buClr>
                <a:schemeClr val="folHlink"/>
              </a:buClr>
              <a:buSzPct val="60000"/>
              <a:buFont typeface="Wingdings" pitchFamily="-107" charset="2"/>
              <a:buChar char="n"/>
            </a:pPr>
            <a:r>
              <a:rPr lang="en-US" sz="2000"/>
              <a:t>Customer needs</a:t>
            </a:r>
          </a:p>
          <a:p>
            <a:pPr marL="342900" indent="-342900" eaLnBrk="0" hangingPunct="0">
              <a:buClr>
                <a:schemeClr val="folHlink"/>
              </a:buClr>
              <a:buSzPct val="60000"/>
              <a:buFont typeface="Wingdings" pitchFamily="-107" charset="2"/>
              <a:buChar char="n"/>
            </a:pPr>
            <a:r>
              <a:rPr lang="en-US" sz="2000"/>
              <a:t>Leadership vision</a:t>
            </a:r>
          </a:p>
          <a:p>
            <a:pPr marL="342900" indent="-342900" eaLnBrk="0" hangingPunct="0">
              <a:buClr>
                <a:schemeClr val="folHlink"/>
              </a:buClr>
              <a:buSzPct val="60000"/>
              <a:buFont typeface="Wingdings" pitchFamily="-107" charset="2"/>
              <a:buChar char="n"/>
            </a:pPr>
            <a:r>
              <a:rPr lang="en-US" sz="2000"/>
              <a:t>Employee involvement</a:t>
            </a:r>
          </a:p>
          <a:p>
            <a:pPr marL="342900" indent="-342900" eaLnBrk="0" hangingPunct="0">
              <a:buClr>
                <a:schemeClr val="folHlink"/>
              </a:buClr>
              <a:buSzPct val="60000"/>
              <a:buFont typeface="Wingdings" pitchFamily="-107" charset="2"/>
              <a:buChar char="n"/>
            </a:pPr>
            <a:r>
              <a:rPr lang="en-US" sz="2000"/>
              <a:t>Continual improvement</a:t>
            </a:r>
          </a:p>
        </p:txBody>
      </p:sp>
      <p:sp>
        <p:nvSpPr>
          <p:cNvPr id="7" name="Content Placeholder 9"/>
          <p:cNvSpPr txBox="1">
            <a:spLocks/>
          </p:cNvSpPr>
          <p:nvPr/>
        </p:nvSpPr>
        <p:spPr bwMode="auto">
          <a:xfrm>
            <a:off x="4953000" y="3429000"/>
            <a:ext cx="3962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buClr>
                <a:schemeClr val="folHlink"/>
              </a:buClr>
              <a:buSzPct val="60000"/>
              <a:buFont typeface="Wingdings" pitchFamily="-107" charset="2"/>
              <a:buChar char="n"/>
            </a:pPr>
            <a:r>
              <a:rPr lang="en-US" sz="2000"/>
              <a:t>Informed decision making based on real-time data</a:t>
            </a:r>
          </a:p>
          <a:p>
            <a:pPr marL="342900" indent="-342900" eaLnBrk="0" hangingPunct="0">
              <a:buClr>
                <a:schemeClr val="folHlink"/>
              </a:buClr>
              <a:buSzPct val="60000"/>
              <a:buFont typeface="Wingdings" pitchFamily="-107" charset="2"/>
              <a:buChar char="n"/>
            </a:pPr>
            <a:r>
              <a:rPr lang="en-US" sz="2000"/>
              <a:t>Mutually beneficial relationships with external business partners</a:t>
            </a:r>
          </a:p>
          <a:p>
            <a:pPr marL="342900" indent="-342900" eaLnBrk="0" hangingPunct="0">
              <a:buClr>
                <a:schemeClr val="folHlink"/>
              </a:buClr>
              <a:buSzPct val="60000"/>
              <a:buFont typeface="Wingdings" pitchFamily="-107" charset="2"/>
              <a:buChar char="n"/>
            </a:pPr>
            <a:endParaRPr lang="en-US" sz="20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077200" cy="846138"/>
          </a:xfrm>
        </p:spPr>
        <p:txBody>
          <a:bodyPr/>
          <a:lstStyle/>
          <a:p>
            <a:pPr eaLnBrk="1" hangingPunct="1"/>
            <a:r>
              <a:rPr lang="en-US" sz="3200" smtClean="0"/>
              <a:t>Results from CMMI Improvements in 2005</a:t>
            </a: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38CBF1B-A5A7-44CE-B73B-9A0A5644B127}" type="slidenum">
              <a:rPr lang="en-US"/>
              <a:pPr/>
              <a:t>20</a:t>
            </a:fld>
            <a:endParaRPr lang="en-US"/>
          </a:p>
        </p:txBody>
      </p:sp>
      <p:pic>
        <p:nvPicPr>
          <p:cNvPr id="34820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371600"/>
            <a:ext cx="7239000" cy="427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1" name="Rectangle 6"/>
          <p:cNvSpPr>
            <a:spLocks noChangeArrowheads="1"/>
          </p:cNvSpPr>
          <p:nvPr/>
        </p:nvSpPr>
        <p:spPr bwMode="auto">
          <a:xfrm>
            <a:off x="1981200" y="5638800"/>
            <a:ext cx="51054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http://www.sei.cmu.edu/cmmi/2005results.html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24775" cy="846138"/>
          </a:xfrm>
        </p:spPr>
        <p:txBody>
          <a:bodyPr/>
          <a:lstStyle/>
          <a:p>
            <a:r>
              <a:rPr lang="en-US" smtClean="0"/>
              <a:t>Frameworks as Knowledge Bases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534400" cy="3962400"/>
          </a:xfrm>
        </p:spPr>
        <p:txBody>
          <a:bodyPr/>
          <a:lstStyle/>
          <a:p>
            <a:r>
              <a:rPr lang="en-US" sz="2000" smtClean="0"/>
              <a:t>The quality system frameworks are a knowledge base to guide your quality system:</a:t>
            </a:r>
          </a:p>
          <a:p>
            <a:pPr lvl="1"/>
            <a:r>
              <a:rPr lang="en-US" sz="2000" smtClean="0"/>
              <a:t>What areas do we need to address if we want projects to be successful?</a:t>
            </a:r>
          </a:p>
          <a:p>
            <a:pPr lvl="1"/>
            <a:r>
              <a:rPr lang="en-US" sz="2000" smtClean="0"/>
              <a:t>How do we keep everyone aware of good ways to accomplish tasks?</a:t>
            </a:r>
          </a:p>
          <a:p>
            <a:pPr lvl="1"/>
            <a:r>
              <a:rPr lang="en-US" sz="2000" smtClean="0"/>
              <a:t>What are common sources of problems?  </a:t>
            </a:r>
          </a:p>
          <a:p>
            <a:pPr lvl="1"/>
            <a:r>
              <a:rPr lang="en-US" sz="2000" smtClean="0"/>
              <a:t>What structures can we put in place to reduce the chance that problems will occur?</a:t>
            </a:r>
          </a:p>
          <a:p>
            <a:pPr lvl="1"/>
            <a:r>
              <a:rPr lang="en-US" sz="2000" smtClean="0"/>
              <a:t>What structures do we need to ensure that the organization will keep trying to improve its processes and practices?</a:t>
            </a:r>
          </a:p>
          <a:p>
            <a:pPr lvl="1"/>
            <a:r>
              <a:rPr lang="en-US" sz="2000" smtClean="0"/>
              <a:t>How do we ensure that good processes lead to good results?</a:t>
            </a:r>
          </a:p>
          <a:p>
            <a:pPr lvl="1"/>
            <a:r>
              <a:rPr lang="en-US" sz="2000" smtClean="0"/>
              <a:t>How we can we figure out when things aren’t working and how to fix them? </a:t>
            </a:r>
          </a:p>
          <a:p>
            <a:r>
              <a:rPr lang="en-US" sz="2000" smtClean="0"/>
              <a:t>An organization’s quality management system is its own knowledge base of the best answers to these questions!</a:t>
            </a: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126680E-FD1A-483C-A237-556CA4FD9DF9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82000" cy="846138"/>
          </a:xfrm>
        </p:spPr>
        <p:txBody>
          <a:bodyPr/>
          <a:lstStyle/>
          <a:p>
            <a:r>
              <a:rPr lang="en-US" smtClean="0"/>
              <a:t>Capability and Compliance Assessments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066800"/>
            <a:ext cx="8153400" cy="39624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000" smtClean="0"/>
              <a:t>Assessments are massive exercises</a:t>
            </a:r>
          </a:p>
          <a:p>
            <a:pPr lvl="1">
              <a:spcBef>
                <a:spcPct val="0"/>
              </a:spcBef>
            </a:pPr>
            <a:r>
              <a:rPr lang="en-US" sz="2000" smtClean="0"/>
              <a:t>Value: Feedback on what’s working, opportunities for improvement</a:t>
            </a:r>
          </a:p>
          <a:p>
            <a:pPr lvl="1">
              <a:spcBef>
                <a:spcPct val="0"/>
              </a:spcBef>
            </a:pPr>
            <a:r>
              <a:rPr lang="en-US" sz="2000" smtClean="0"/>
              <a:t>Cross-fertilization of ideas</a:t>
            </a:r>
          </a:p>
          <a:p>
            <a:pPr>
              <a:spcBef>
                <a:spcPct val="0"/>
              </a:spcBef>
            </a:pPr>
            <a:r>
              <a:rPr lang="en-US" sz="2000" smtClean="0"/>
              <a:t>Problems</a:t>
            </a:r>
          </a:p>
          <a:p>
            <a:pPr lvl="1">
              <a:spcBef>
                <a:spcPct val="0"/>
              </a:spcBef>
            </a:pPr>
            <a:r>
              <a:rPr lang="en-US" sz="2000" smtClean="0"/>
              <a:t>Easy to “create evidence for the assessment”</a:t>
            </a:r>
          </a:p>
          <a:p>
            <a:pPr lvl="1">
              <a:spcBef>
                <a:spcPct val="0"/>
              </a:spcBef>
            </a:pPr>
            <a:r>
              <a:rPr lang="en-US" sz="2000" smtClean="0"/>
              <a:t>Passing means at best that systems are in place, not that results are superior</a:t>
            </a:r>
          </a:p>
          <a:p>
            <a:pPr lvl="1">
              <a:spcBef>
                <a:spcPct val="0"/>
              </a:spcBef>
            </a:pPr>
            <a:r>
              <a:rPr lang="en-US" sz="2000" smtClean="0"/>
              <a:t>Assessments easily become exercises in PR (public relations)</a:t>
            </a:r>
          </a:p>
          <a:p>
            <a:pPr lvl="1">
              <a:spcBef>
                <a:spcPct val="0"/>
              </a:spcBef>
            </a:pPr>
            <a:r>
              <a:rPr lang="en-US" sz="2000" smtClean="0"/>
              <a:t>Over-focus on “avoiding mistakes” can take energy away from excellence</a:t>
            </a:r>
          </a:p>
          <a:p>
            <a:pPr>
              <a:spcBef>
                <a:spcPct val="0"/>
              </a:spcBef>
            </a:pPr>
            <a:r>
              <a:rPr lang="en-US" sz="2000" smtClean="0"/>
              <a:t>It would be a mistake to read too much into the results</a:t>
            </a:r>
          </a:p>
          <a:p>
            <a:pPr lvl="1">
              <a:spcBef>
                <a:spcPct val="0"/>
              </a:spcBef>
            </a:pPr>
            <a:r>
              <a:rPr lang="en-US" sz="2000" smtClean="0"/>
              <a:t>Being assessed at high maturity levels or receiving a quality award does NOT guarantee that the organization will be more successful or produce better products</a:t>
            </a:r>
          </a:p>
          <a:p>
            <a:pPr lvl="2">
              <a:spcBef>
                <a:spcPct val="0"/>
              </a:spcBef>
            </a:pPr>
            <a:r>
              <a:rPr lang="en-US" smtClean="0"/>
              <a:t>It just means that they have structures in place to keep trying to do better</a:t>
            </a:r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4E0F4D9-375E-4876-9546-70BAEE99EBC2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305800" cy="846138"/>
          </a:xfrm>
        </p:spPr>
        <p:txBody>
          <a:bodyPr/>
          <a:lstStyle/>
          <a:p>
            <a:r>
              <a:rPr lang="en-US" sz="3200" smtClean="0"/>
              <a:t>Some Thoughts About Quality Frameworks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01000" cy="39624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Culture is always the best approach</a:t>
            </a:r>
          </a:p>
          <a:p>
            <a:pPr>
              <a:spcBef>
                <a:spcPct val="0"/>
              </a:spcBef>
            </a:pPr>
            <a:r>
              <a:rPr lang="en-US" smtClean="0"/>
              <a:t>Systems have their place and value</a:t>
            </a:r>
          </a:p>
          <a:p>
            <a:pPr>
              <a:spcBef>
                <a:spcPct val="0"/>
              </a:spcBef>
            </a:pPr>
            <a:r>
              <a:rPr lang="en-US" smtClean="0"/>
              <a:t>“Less is more”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Small organizations may not need very much formal quality management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Know the theory.  As problems are perceived, incrementally put in only what is obviously useful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When designing a quality system, think carefully about what the needs of the organization are and what is appropriate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Processes tend to grow with time, so quality people should spend as much energy “deleting” unnecessary process as adding process</a:t>
            </a:r>
          </a:p>
          <a:p>
            <a:pPr lvl="1">
              <a:spcBef>
                <a:spcPct val="0"/>
              </a:spcBef>
            </a:pPr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3902D1B-8855-43D3-8E54-F9CC4C547EDD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5ED6E1F-2C3C-48D6-8500-AAD896D9E6D1}" type="slidenum">
              <a:rPr lang="en-US"/>
              <a:pPr/>
              <a:t>24</a:t>
            </a:fld>
            <a:endParaRPr lang="en-US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Conclusion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828800"/>
            <a:ext cx="7772400" cy="3962400"/>
          </a:xfrm>
        </p:spPr>
        <p:txBody>
          <a:bodyPr/>
          <a:lstStyle/>
          <a:p>
            <a:pPr eaLnBrk="1" hangingPunct="1"/>
            <a:r>
              <a:rPr lang="en-US" smtClean="0"/>
              <a:t>There are many quality systems frameworks, appropriate to different needs</a:t>
            </a:r>
          </a:p>
          <a:p>
            <a:pPr eaLnBrk="1" hangingPunct="1"/>
            <a:r>
              <a:rPr lang="en-US" smtClean="0"/>
              <a:t>The quality system frameworks provide a good starting point for creating quality systems for your organization</a:t>
            </a:r>
          </a:p>
          <a:p>
            <a:pPr lvl="1" eaLnBrk="1" hangingPunct="1"/>
            <a:r>
              <a:rPr lang="en-US" smtClean="0"/>
              <a:t>Understand the underlying quality system philosophy and supporting activities and incorporate them throughout the organization</a:t>
            </a:r>
          </a:p>
          <a:p>
            <a:pPr eaLnBrk="1" hangingPunct="1"/>
            <a:r>
              <a:rPr lang="en-US" smtClean="0"/>
              <a:t>Most organizations use a combination of quality systems</a:t>
            </a:r>
          </a:p>
          <a:p>
            <a:pPr lvl="1" eaLnBrk="1" hangingPunct="1"/>
            <a:r>
              <a:rPr lang="en-US" smtClean="0"/>
              <a:t>Assemble a quality system from the principles and practices that are most appropriate to your situation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a Quality System Framework?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quality system framework is a coherent set of objectives, policies, and practices for managing quality in an organization</a:t>
            </a:r>
          </a:p>
          <a:p>
            <a:pPr eaLnBrk="1" hangingPunct="1"/>
            <a:r>
              <a:rPr lang="en-US" smtClean="0"/>
              <a:t>As a framework, it provides the essential elements of a quality system</a:t>
            </a:r>
          </a:p>
          <a:p>
            <a:pPr lvl="1" eaLnBrk="1" hangingPunct="1"/>
            <a:r>
              <a:rPr lang="en-US" smtClean="0"/>
              <a:t>The elements are expected to be tailored and expanded for a given organization and situation</a:t>
            </a:r>
          </a:p>
          <a:p>
            <a:pPr lvl="1" eaLnBrk="1" hangingPunct="1"/>
            <a:r>
              <a:rPr lang="en-US" smtClean="0"/>
              <a:t>The framework emphasizes what needs to be done and why, without prescribing how</a:t>
            </a:r>
          </a:p>
          <a:p>
            <a:pPr lvl="1" eaLnBrk="1" hangingPunct="1"/>
            <a:endParaRPr lang="en-US" smtClean="0"/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6484E0EC-479A-4609-8D11-BB83E7CAA376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24775" cy="846138"/>
          </a:xfrm>
        </p:spPr>
        <p:txBody>
          <a:bodyPr/>
          <a:lstStyle/>
          <a:p>
            <a:r>
              <a:rPr lang="en-US" smtClean="0"/>
              <a:t>Using a Quality System Framework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772400" cy="3962400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mtClean="0"/>
              <a:t>Use a quality system framework as guidance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A quality system framework can help an organization to ...</a:t>
            </a:r>
          </a:p>
          <a:p>
            <a:pPr lvl="2">
              <a:spcBef>
                <a:spcPct val="0"/>
              </a:spcBef>
            </a:pPr>
            <a:r>
              <a:rPr lang="en-US" smtClean="0"/>
              <a:t>Review their current quality activities</a:t>
            </a:r>
          </a:p>
          <a:p>
            <a:pPr lvl="2">
              <a:spcBef>
                <a:spcPct val="0"/>
              </a:spcBef>
            </a:pPr>
            <a:r>
              <a:rPr lang="en-US" smtClean="0"/>
              <a:t>Identify quality system elements that may already exist</a:t>
            </a:r>
          </a:p>
          <a:p>
            <a:pPr lvl="2">
              <a:spcBef>
                <a:spcPct val="0"/>
              </a:spcBef>
            </a:pPr>
            <a:r>
              <a:rPr lang="en-US" smtClean="0"/>
              <a:t>Identify additional elements needed to implement a quality system</a:t>
            </a:r>
          </a:p>
          <a:p>
            <a:pPr>
              <a:spcBef>
                <a:spcPct val="0"/>
              </a:spcBef>
            </a:pPr>
            <a:r>
              <a:rPr lang="en-US" smtClean="0"/>
              <a:t>Use a quality system framework for external assessment and validation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Objective criteria for assessing quality processes</a:t>
            </a:r>
          </a:p>
          <a:p>
            <a:pPr lvl="1">
              <a:spcBef>
                <a:spcPct val="0"/>
              </a:spcBef>
            </a:pPr>
            <a:r>
              <a:rPr lang="en-US" smtClean="0"/>
              <a:t>Often required to be “in business”</a:t>
            </a:r>
          </a:p>
          <a:p>
            <a:pPr lvl="2">
              <a:spcBef>
                <a:spcPct val="0"/>
              </a:spcBef>
            </a:pPr>
            <a:r>
              <a:rPr lang="en-US" smtClean="0"/>
              <a:t>Cannot bid on a contract if you are not certified</a:t>
            </a:r>
          </a:p>
          <a:p>
            <a:pPr lvl="2">
              <a:spcBef>
                <a:spcPct val="0"/>
              </a:spcBef>
            </a:pPr>
            <a:r>
              <a:rPr lang="en-US" smtClean="0"/>
              <a:t>Use as a marketing tool—Certified Seal of Approval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469941D-952A-4492-9848-AE9A3BF87910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449263"/>
            <a:ext cx="7724775" cy="846137"/>
          </a:xfrm>
        </p:spPr>
        <p:txBody>
          <a:bodyPr/>
          <a:lstStyle/>
          <a:p>
            <a:pPr eaLnBrk="1" hangingPunct="1"/>
            <a:r>
              <a:rPr lang="en-US" smtClean="0"/>
              <a:t>Some Major Quality Frameworks </a:t>
            </a:r>
            <a:br>
              <a:rPr lang="en-US" smtClean="0"/>
            </a:br>
            <a:r>
              <a:rPr lang="en-US" smtClean="0"/>
              <a:t>(1 of 3)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295400"/>
            <a:ext cx="7772400" cy="4495800"/>
          </a:xfrm>
        </p:spPr>
        <p:txBody>
          <a:bodyPr/>
          <a:lstStyle/>
          <a:p>
            <a:pPr eaLnBrk="1" hangingPunct="1"/>
            <a:r>
              <a:rPr lang="en-US" smtClean="0"/>
              <a:t>ISO 9000 Family of Standards</a:t>
            </a:r>
          </a:p>
          <a:p>
            <a:pPr lvl="1" eaLnBrk="1" hangingPunct="1"/>
            <a:r>
              <a:rPr lang="en-US" smtClean="0"/>
              <a:t>A general international standard for organizational quality systems</a:t>
            </a:r>
          </a:p>
          <a:p>
            <a:pPr lvl="1" eaLnBrk="1" hangingPunct="1"/>
            <a:r>
              <a:rPr lang="en-US" smtClean="0"/>
              <a:t>Specializations for specific types of products and services (including software)</a:t>
            </a:r>
          </a:p>
          <a:p>
            <a:pPr lvl="1" eaLnBrk="1" hangingPunct="1"/>
            <a:r>
              <a:rPr lang="en-US" smtClean="0"/>
              <a:t>Oriented towards assessment and certification</a:t>
            </a:r>
          </a:p>
          <a:p>
            <a:pPr eaLnBrk="1" hangingPunct="1"/>
            <a:r>
              <a:rPr lang="en-US" smtClean="0"/>
              <a:t>Malcolm Baldrige National Quality Award </a:t>
            </a:r>
          </a:p>
          <a:p>
            <a:pPr lvl="1" eaLnBrk="1" hangingPunct="1"/>
            <a:r>
              <a:rPr lang="en-US" smtClean="0"/>
              <a:t>Developed by the US Department of Commerce to encourage and recognize excellence</a:t>
            </a:r>
          </a:p>
          <a:p>
            <a:pPr lvl="1" eaLnBrk="1" hangingPunct="1"/>
            <a:r>
              <a:rPr lang="en-US" smtClean="0"/>
              <a:t>Created in 1987 in response to foreign competition eroding US productivity growth by having better product and process quality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5195B7F-B9BF-42CD-A4C2-10F613FB3E95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7724775" cy="846138"/>
          </a:xfrm>
        </p:spPr>
        <p:txBody>
          <a:bodyPr/>
          <a:lstStyle/>
          <a:p>
            <a:pPr eaLnBrk="1" hangingPunct="1"/>
            <a:r>
              <a:rPr lang="en-US" smtClean="0"/>
              <a:t>Some Major Quality Frameworks </a:t>
            </a:r>
            <a:br>
              <a:rPr lang="en-US" smtClean="0"/>
            </a:br>
            <a:r>
              <a:rPr lang="en-US" smtClean="0"/>
              <a:t>(2 of 3)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3962400"/>
          </a:xfrm>
        </p:spPr>
        <p:txBody>
          <a:bodyPr/>
          <a:lstStyle/>
          <a:p>
            <a:pPr eaLnBrk="1" hangingPunct="1"/>
            <a:r>
              <a:rPr lang="en-US" smtClean="0"/>
              <a:t>Software Engineering Institute Capability Maturity Models (SEI CMM)</a:t>
            </a:r>
          </a:p>
          <a:p>
            <a:pPr lvl="1" eaLnBrk="1" hangingPunct="1"/>
            <a:r>
              <a:rPr lang="en-US" smtClean="0"/>
              <a:t>Created in response to US Department of Defense needs to improve software development capabilities for large, complex defense and other government systems</a:t>
            </a:r>
          </a:p>
          <a:p>
            <a:pPr lvl="1" eaLnBrk="1" hangingPunct="1"/>
            <a:r>
              <a:rPr lang="en-US" smtClean="0"/>
              <a:t>Originally a software-specific model for assessing the maturity of software development practices</a:t>
            </a:r>
          </a:p>
          <a:p>
            <a:pPr lvl="1" eaLnBrk="1" hangingPunct="1"/>
            <a:r>
              <a:rPr lang="en-US" smtClean="0"/>
              <a:t>Oriented towards both internal self-assessment and improvement and external certification assessment</a:t>
            </a:r>
          </a:p>
          <a:p>
            <a:pPr lvl="1" eaLnBrk="1" hangingPunct="1"/>
            <a:r>
              <a:rPr lang="en-US" smtClean="0"/>
              <a:t>CMM-Integrated includes software engineering, systems engineering, outsourcing (acquisition), services, etc.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60E8AF9-766B-4F1A-AC93-30CA0D43D58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Major Quality Frameworks </a:t>
            </a:r>
            <a:br>
              <a:rPr lang="en-US" smtClean="0"/>
            </a:br>
            <a:r>
              <a:rPr lang="en-US" smtClean="0"/>
              <a:t>(3 of 3)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Total Quality Management (TQM)</a:t>
            </a:r>
          </a:p>
          <a:p>
            <a:pPr lvl="1" eaLnBrk="1" hangingPunct="1"/>
            <a:r>
              <a:rPr lang="en-US" smtClean="0"/>
              <a:t>A philosophy and practices for improving quality</a:t>
            </a:r>
          </a:p>
          <a:p>
            <a:pPr lvl="1" eaLnBrk="1" hangingPunct="1"/>
            <a:r>
              <a:rPr lang="en-US" smtClean="0"/>
              <a:t>Build an organization-wide quality culture, focusing on providing customers with the products and services that satisfy their needs</a:t>
            </a:r>
          </a:p>
          <a:p>
            <a:pPr lvl="1" eaLnBrk="1" hangingPunct="1"/>
            <a:r>
              <a:rPr lang="en-US" smtClean="0"/>
              <a:t>Do it right the first time; eliminate defects and waste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CC9E6C0-9CF0-4E93-B547-0C6FE5B0E2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All the Frameworks Define Principles That Embrace a Philosophy and Practice of Quality</a:t>
            </a:r>
          </a:p>
        </p:txBody>
      </p:sp>
      <p:sp>
        <p:nvSpPr>
          <p:cNvPr id="21507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CA0E036-9207-4D5A-997A-1E82D118BAF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846138"/>
          </a:xfrm>
        </p:spPr>
        <p:txBody>
          <a:bodyPr/>
          <a:lstStyle/>
          <a:p>
            <a:pPr eaLnBrk="1" hangingPunct="1"/>
            <a:r>
              <a:rPr lang="en-US" sz="3200" smtClean="0"/>
              <a:t>Some Key Principles from W. Edwards Deming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39624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Continuously improve product, service, and process</a:t>
            </a:r>
          </a:p>
          <a:p>
            <a:pPr lvl="1" eaLnBrk="1" hangingPunct="1">
              <a:spcBef>
                <a:spcPct val="0"/>
              </a:spcBef>
            </a:pPr>
            <a:r>
              <a:rPr lang="en-US" smtClean="0"/>
              <a:t>Result: continuously decreasing cost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Don’t depend on detecting defects;  Prevent them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Don’t focus on initial cost, instead minimize total cost in a long-term relationship of loyalty and trust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Drive out fear, so that everyone may work effectively for the company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Break down barriers between departments, roles, and disciplines</a:t>
            </a:r>
          </a:p>
          <a:p>
            <a:pPr eaLnBrk="1" hangingPunct="1">
              <a:spcBef>
                <a:spcPct val="0"/>
              </a:spcBef>
            </a:pPr>
            <a:r>
              <a:rPr lang="en-US" smtClean="0"/>
              <a:t>Eliminate defect and productivity targets – management by numbers</a:t>
            </a:r>
          </a:p>
          <a:p>
            <a:pPr lvl="1" eaLnBrk="1" hangingPunct="1">
              <a:spcBef>
                <a:spcPct val="0"/>
              </a:spcBef>
            </a:pPr>
            <a:r>
              <a:rPr lang="en-US" smtClean="0"/>
              <a:t>Substitute leadership</a:t>
            </a:r>
          </a:p>
          <a:p>
            <a:pPr lvl="1" eaLnBrk="1" hangingPunct="1">
              <a:spcBef>
                <a:spcPct val="0"/>
              </a:spcBef>
            </a:pPr>
            <a:r>
              <a:rPr lang="en-US" smtClean="0"/>
              <a:t>Enable pride of workmanship</a:t>
            </a:r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FAE6E6A-8E16-451D-91E4-F1BE434C51DC}" type="slidenum">
              <a:rPr lang="en-US"/>
              <a:pPr/>
              <a:t>9</a:t>
            </a:fld>
            <a:endParaRPr lang="en-US"/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609600" y="5791200"/>
            <a:ext cx="8305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[Paraphrased and adapted from Deming, W. E. (1986) </a:t>
            </a:r>
            <a:r>
              <a:rPr lang="en-US" sz="1800" i="1"/>
              <a:t>Out of the Crisis</a:t>
            </a:r>
            <a:r>
              <a:rPr lang="en-US" sz="1800"/>
              <a:t>]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E361">
  <a:themeElements>
    <a:clrScheme name="SE361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E361">
      <a:majorFont>
        <a:latin typeface="Tahom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E361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361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361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361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361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361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361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1937</TotalTime>
  <Words>1658</Words>
  <Application>Microsoft Office PowerPoint</Application>
  <PresentationFormat>On-screen Show (4:3)</PresentationFormat>
  <Paragraphs>214</Paragraphs>
  <Slides>24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SE361</vt:lpstr>
      <vt:lpstr>Quality Systems Frameworks </vt:lpstr>
      <vt:lpstr>What is a Quality System?</vt:lpstr>
      <vt:lpstr>What is a Quality System Framework?</vt:lpstr>
      <vt:lpstr>Using a Quality System Framework</vt:lpstr>
      <vt:lpstr>Some Major Quality Frameworks  (1 of 3)</vt:lpstr>
      <vt:lpstr>Some Major Quality Frameworks  (2 of 3)</vt:lpstr>
      <vt:lpstr>Some Major Quality Frameworks  (3 of 3)</vt:lpstr>
      <vt:lpstr>All the Frameworks Define Principles That Embrace a Philosophy and Practice of Quality</vt:lpstr>
      <vt:lpstr>Some Key Principles from W. Edwards Deming</vt:lpstr>
      <vt:lpstr>Some TQM Principles</vt:lpstr>
      <vt:lpstr>Quality vs. Quality Frameworks</vt:lpstr>
      <vt:lpstr>Quality System Frameworks Identify Areas of Importance</vt:lpstr>
      <vt:lpstr>Key Process Areas from SEI CMMI</vt:lpstr>
      <vt:lpstr>Core Values and Concepts of the Baldrige Criteria for Performance Excellence</vt:lpstr>
      <vt:lpstr>Categories for the Baldrige Criteria</vt:lpstr>
      <vt:lpstr>ISO 9000</vt:lpstr>
      <vt:lpstr>Value of the Frameworks</vt:lpstr>
      <vt:lpstr>Which Framework to Use?</vt:lpstr>
      <vt:lpstr>Why This “Big Picture” Now?</vt:lpstr>
      <vt:lpstr>Results from CMMI Improvements in 2005</vt:lpstr>
      <vt:lpstr>Frameworks as Knowledge Bases</vt:lpstr>
      <vt:lpstr>Capability and Compliance Assessments</vt:lpstr>
      <vt:lpstr>Some Thoughts About Quality Frameworks</vt:lpstr>
      <vt:lpstr>Conclusion</vt:lpstr>
    </vt:vector>
  </TitlesOfParts>
  <Company>Rochester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Management Overview</dc:title>
  <dc:creator>Swaminathan Natarajan</dc:creator>
  <cp:lastModifiedBy>Scott Hawker</cp:lastModifiedBy>
  <cp:revision>46</cp:revision>
  <dcterms:created xsi:type="dcterms:W3CDTF">2009-03-11T04:03:17Z</dcterms:created>
  <dcterms:modified xsi:type="dcterms:W3CDTF">2014-08-29T19:53:30Z</dcterms:modified>
</cp:coreProperties>
</file>