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33"/>
  </p:notesMasterIdLst>
  <p:sldIdLst>
    <p:sldId id="256" r:id="rId2"/>
    <p:sldId id="284" r:id="rId3"/>
    <p:sldId id="258" r:id="rId4"/>
    <p:sldId id="259" r:id="rId5"/>
    <p:sldId id="257" r:id="rId6"/>
    <p:sldId id="261" r:id="rId7"/>
    <p:sldId id="260" r:id="rId8"/>
    <p:sldId id="262" r:id="rId9"/>
    <p:sldId id="280" r:id="rId10"/>
    <p:sldId id="263" r:id="rId11"/>
    <p:sldId id="266" r:id="rId12"/>
    <p:sldId id="267" r:id="rId13"/>
    <p:sldId id="268" r:id="rId14"/>
    <p:sldId id="285" r:id="rId15"/>
    <p:sldId id="265" r:id="rId16"/>
    <p:sldId id="269" r:id="rId17"/>
    <p:sldId id="275" r:id="rId18"/>
    <p:sldId id="270" r:id="rId19"/>
    <p:sldId id="271" r:id="rId20"/>
    <p:sldId id="272" r:id="rId21"/>
    <p:sldId id="273" r:id="rId22"/>
    <p:sldId id="286" r:id="rId23"/>
    <p:sldId id="274" r:id="rId24"/>
    <p:sldId id="264" r:id="rId25"/>
    <p:sldId id="276" r:id="rId26"/>
    <p:sldId id="281" r:id="rId27"/>
    <p:sldId id="282" r:id="rId28"/>
    <p:sldId id="283" r:id="rId29"/>
    <p:sldId id="277" r:id="rId30"/>
    <p:sldId id="278" r:id="rId31"/>
    <p:sldId id="279" r:id="rId3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0E1"/>
    <a:srgbClr val="FFE8D1"/>
    <a:srgbClr val="FF0000"/>
    <a:srgbClr val="3333CC"/>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518" autoAdjust="0"/>
  </p:normalViewPr>
  <p:slideViewPr>
    <p:cSldViewPr>
      <p:cViewPr varScale="1">
        <p:scale>
          <a:sx n="87" d="100"/>
          <a:sy n="87" d="100"/>
        </p:scale>
        <p:origin x="-5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 Id="rId5" Type="http://schemas.openxmlformats.org/officeDocument/2006/relationships/image" Target="../media/image10.emf"/><Relationship Id="rId4"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vl1pPr>
          </a:lstStyle>
          <a:p>
            <a:pPr>
              <a:defRPr/>
            </a:pPr>
            <a:endParaRPr lang="en-US"/>
          </a:p>
        </p:txBody>
      </p:sp>
      <p:sp>
        <p:nvSpPr>
          <p:cNvPr id="40963"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vl1pPr>
          </a:lstStyle>
          <a:p>
            <a:pPr>
              <a:defRPr/>
            </a:pPr>
            <a:endParaRPr lang="en-US"/>
          </a:p>
        </p:txBody>
      </p:sp>
      <p:sp>
        <p:nvSpPr>
          <p:cNvPr id="33796" name="Rectangle 4"/>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966"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vl1pPr>
          </a:lstStyle>
          <a:p>
            <a:pPr>
              <a:defRPr/>
            </a:pPr>
            <a:endParaRPr lang="en-US"/>
          </a:p>
        </p:txBody>
      </p:sp>
      <p:sp>
        <p:nvSpPr>
          <p:cNvPr id="4096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smtClean="0"/>
            </a:lvl1pPr>
          </a:lstStyle>
          <a:p>
            <a:pPr>
              <a:defRPr/>
            </a:pPr>
            <a:fld id="{F4F696A2-D7E9-45E7-80D8-0227ED802FF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4820" name="Slide Number Placeholder 3"/>
          <p:cNvSpPr>
            <a:spLocks noGrp="1"/>
          </p:cNvSpPr>
          <p:nvPr>
            <p:ph type="sldNum" sz="quarter" idx="5"/>
          </p:nvPr>
        </p:nvSpPr>
        <p:spPr>
          <a:noFill/>
        </p:spPr>
        <p:txBody>
          <a:bodyPr/>
          <a:lstStyle/>
          <a:p>
            <a:fld id="{6A09D123-C533-43D4-B455-DB2531C2C483}"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4036" name="Slide Number Placeholder 3"/>
          <p:cNvSpPr>
            <a:spLocks noGrp="1"/>
          </p:cNvSpPr>
          <p:nvPr>
            <p:ph type="sldNum" sz="quarter" idx="5"/>
          </p:nvPr>
        </p:nvSpPr>
        <p:spPr>
          <a:noFill/>
        </p:spPr>
        <p:txBody>
          <a:bodyPr/>
          <a:lstStyle/>
          <a:p>
            <a:fld id="{878DA1D8-CF4F-4581-8E2D-7DD59F49EC6D}"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6DB6078-F5B6-4507-8816-CAC6517281C5}" type="slidenum">
              <a:rPr lang="en-US"/>
              <a:pPr/>
              <a:t>11</a:t>
            </a:fld>
            <a:endParaRPr lang="en-US"/>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latin typeface="Times New Roman" pitchFamily="18" charset="0"/>
              </a:rPr>
              <a:t>Ask the class what trends they can identify.  Week 2’s Thursday was a rainy day.  Business Peaks between 1 and 3 each night so this is very valuable information to the management.  Also with the exception of the rainy day, business seems to increase with warmer weather.  Have the class come up with any other trends they can see or ideas to help improve quality based on this information.  Such as higher staffing between 1 and 3 or higher inventory levels/preparation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6084" name="Slide Number Placeholder 3"/>
          <p:cNvSpPr>
            <a:spLocks noGrp="1"/>
          </p:cNvSpPr>
          <p:nvPr>
            <p:ph type="sldNum" sz="quarter" idx="5"/>
          </p:nvPr>
        </p:nvSpPr>
        <p:spPr>
          <a:noFill/>
        </p:spPr>
        <p:txBody>
          <a:bodyPr/>
          <a:lstStyle/>
          <a:p>
            <a:fld id="{1C687808-CCBE-4AD0-834A-9A16416703E7}"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040543B-4F80-42D3-87F1-77D71B964516}" type="slidenum">
              <a:rPr lang="en-US"/>
              <a:pPr/>
              <a:t>13</a:t>
            </a:fld>
            <a:endParaRPr lang="en-US"/>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latin typeface="Times New Roman" pitchFamily="18" charset="0"/>
              </a:rPr>
              <a:t>With the completion of the diagram, several points have been made about inventory shrinkage’s possible sources.  These may or may not have been obvious to management before this brainstorming process occurred.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8132" name="Slide Number Placeholder 3"/>
          <p:cNvSpPr>
            <a:spLocks noGrp="1"/>
          </p:cNvSpPr>
          <p:nvPr>
            <p:ph type="sldNum" sz="quarter" idx="5"/>
          </p:nvPr>
        </p:nvSpPr>
        <p:spPr>
          <a:noFill/>
        </p:spPr>
        <p:txBody>
          <a:bodyPr/>
          <a:lstStyle/>
          <a:p>
            <a:fld id="{6427D61F-A906-43CF-9136-28EEB1D43772}"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9156" name="Slide Number Placeholder 3"/>
          <p:cNvSpPr>
            <a:spLocks noGrp="1"/>
          </p:cNvSpPr>
          <p:nvPr>
            <p:ph type="sldNum" sz="quarter" idx="5"/>
          </p:nvPr>
        </p:nvSpPr>
        <p:spPr>
          <a:noFill/>
        </p:spPr>
        <p:txBody>
          <a:bodyPr/>
          <a:lstStyle/>
          <a:p>
            <a:fld id="{156481BC-0EB3-4DE7-B954-D01CA4494938}"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2B9BCA4-2791-46E3-BD02-C8378DAE852B}" type="slidenum">
              <a:rPr lang="en-US"/>
              <a:pPr/>
              <a:t>16</a:t>
            </a:fld>
            <a:endParaRPr lang="en-US"/>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smtClean="0">
                <a:latin typeface="Times New Roman" pitchFamily="18" charset="0"/>
              </a:rPr>
              <a:t>This sheds light on the most frequently ordered quantities.  It is also common to plot percentages on the same graph.</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1204" name="Slide Number Placeholder 3"/>
          <p:cNvSpPr>
            <a:spLocks noGrp="1"/>
          </p:cNvSpPr>
          <p:nvPr>
            <p:ph type="sldNum" sz="quarter" idx="5"/>
          </p:nvPr>
        </p:nvSpPr>
        <p:spPr>
          <a:noFill/>
        </p:spPr>
        <p:txBody>
          <a:bodyPr/>
          <a:lstStyle/>
          <a:p>
            <a:fld id="{7AD724D9-63C3-4945-B783-C8E58A795CF2}"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2228" name="Slide Number Placeholder 3"/>
          <p:cNvSpPr>
            <a:spLocks noGrp="1"/>
          </p:cNvSpPr>
          <p:nvPr>
            <p:ph type="sldNum" sz="quarter" idx="5"/>
          </p:nvPr>
        </p:nvSpPr>
        <p:spPr>
          <a:noFill/>
        </p:spPr>
        <p:txBody>
          <a:bodyPr/>
          <a:lstStyle/>
          <a:p>
            <a:fld id="{C4B2A747-177C-4190-8510-C4D3AE762080}"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3252" name="Slide Number Placeholder 3"/>
          <p:cNvSpPr>
            <a:spLocks noGrp="1"/>
          </p:cNvSpPr>
          <p:nvPr>
            <p:ph type="sldNum" sz="quarter" idx="5"/>
          </p:nvPr>
        </p:nvSpPr>
        <p:spPr>
          <a:noFill/>
        </p:spPr>
        <p:txBody>
          <a:bodyPr/>
          <a:lstStyle/>
          <a:p>
            <a:fld id="{ADFEC1A4-B8B2-4826-BEBB-3E12A66BCE78}"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5844" name="Slide Number Placeholder 3"/>
          <p:cNvSpPr>
            <a:spLocks noGrp="1"/>
          </p:cNvSpPr>
          <p:nvPr>
            <p:ph type="sldNum" sz="quarter" idx="5"/>
          </p:nvPr>
        </p:nvSpPr>
        <p:spPr>
          <a:noFill/>
        </p:spPr>
        <p:txBody>
          <a:bodyPr/>
          <a:lstStyle/>
          <a:p>
            <a:fld id="{F16416AA-4718-4BD9-B9A2-196AD48E1967}"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A9C39C4-188A-4A6D-928D-DFA0BEB26CC7}" type="slidenum">
              <a:rPr lang="en-US"/>
              <a:pPr/>
              <a:t>20</a:t>
            </a:fld>
            <a:endParaRPr lang="en-US"/>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r>
              <a:rPr lang="en-US" smtClean="0">
                <a:latin typeface="Times New Roman" pitchFamily="18" charset="0"/>
              </a:rPr>
              <a:t>Answer:  Since we know that 2 slices is the most common order we could possibly add a step between Time to close and take customer order.  If we brought two slices up to the window during peak hours this would quicken service.  There are multiple improvements that can be made on the process.  The class can brainstorm on ways of improving this flowchart.</a:t>
            </a:r>
          </a:p>
          <a:p>
            <a:pPr eaLnBrk="1" hangingPunct="1"/>
            <a:endParaRPr lang="en-US" smtClean="0">
              <a:latin typeface="Times New Roman" pitchFamily="18" charset="0"/>
            </a:endParaRPr>
          </a:p>
          <a:p>
            <a:pPr eaLnBrk="1" hangingPunct="1"/>
            <a:r>
              <a:rPr lang="en-US" smtClean="0">
                <a:latin typeface="Times New Roman" pitchFamily="18" charset="0"/>
              </a:rPr>
              <a:t>Note that a decision must be made at each triangle before the next step can begin.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5300" name="Slide Number Placeholder 3"/>
          <p:cNvSpPr>
            <a:spLocks noGrp="1"/>
          </p:cNvSpPr>
          <p:nvPr>
            <p:ph type="sldNum" sz="quarter" idx="5"/>
          </p:nvPr>
        </p:nvSpPr>
        <p:spPr>
          <a:noFill/>
        </p:spPr>
        <p:txBody>
          <a:bodyPr/>
          <a:lstStyle/>
          <a:p>
            <a:fld id="{5288A162-1BE5-4636-977B-D92AC85203B5}"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6324" name="Slide Number Placeholder 3"/>
          <p:cNvSpPr>
            <a:spLocks noGrp="1"/>
          </p:cNvSpPr>
          <p:nvPr>
            <p:ph type="sldNum" sz="quarter" idx="5"/>
          </p:nvPr>
        </p:nvSpPr>
        <p:spPr>
          <a:noFill/>
        </p:spPr>
        <p:txBody>
          <a:bodyPr/>
          <a:lstStyle/>
          <a:p>
            <a:fld id="{CF57960D-B27C-42EF-B311-2897407010EC}"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7348" name="Slide Number Placeholder 3"/>
          <p:cNvSpPr>
            <a:spLocks noGrp="1"/>
          </p:cNvSpPr>
          <p:nvPr>
            <p:ph type="sldNum" sz="quarter" idx="5"/>
          </p:nvPr>
        </p:nvSpPr>
        <p:spPr>
          <a:noFill/>
        </p:spPr>
        <p:txBody>
          <a:bodyPr/>
          <a:lstStyle/>
          <a:p>
            <a:fld id="{FA107BDE-E150-44E0-B32D-427B66963888}"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8372" name="Slide Number Placeholder 3"/>
          <p:cNvSpPr>
            <a:spLocks noGrp="1"/>
          </p:cNvSpPr>
          <p:nvPr>
            <p:ph type="sldNum" sz="quarter" idx="5"/>
          </p:nvPr>
        </p:nvSpPr>
        <p:spPr>
          <a:noFill/>
        </p:spPr>
        <p:txBody>
          <a:bodyPr/>
          <a:lstStyle/>
          <a:p>
            <a:fld id="{E944B714-B54F-4DCC-AD27-4AD88773A693}"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59396" name="Slide Number Placeholder 3"/>
          <p:cNvSpPr>
            <a:spLocks noGrp="1"/>
          </p:cNvSpPr>
          <p:nvPr>
            <p:ph type="sldNum" sz="quarter" idx="5"/>
          </p:nvPr>
        </p:nvSpPr>
        <p:spPr>
          <a:noFill/>
        </p:spPr>
        <p:txBody>
          <a:bodyPr/>
          <a:lstStyle/>
          <a:p>
            <a:fld id="{5FBE5F00-8568-4804-BA79-6B28C0539313}"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0420" name="Slide Number Placeholder 3"/>
          <p:cNvSpPr>
            <a:spLocks noGrp="1"/>
          </p:cNvSpPr>
          <p:nvPr>
            <p:ph type="sldNum" sz="quarter" idx="5"/>
          </p:nvPr>
        </p:nvSpPr>
        <p:spPr>
          <a:noFill/>
        </p:spPr>
        <p:txBody>
          <a:bodyPr/>
          <a:lstStyle/>
          <a:p>
            <a:fld id="{C4130EB1-0E5F-4D82-81B0-54A64D6FC82A}"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1444" name="Slide Number Placeholder 3"/>
          <p:cNvSpPr>
            <a:spLocks noGrp="1"/>
          </p:cNvSpPr>
          <p:nvPr>
            <p:ph type="sldNum" sz="quarter" idx="5"/>
          </p:nvPr>
        </p:nvSpPr>
        <p:spPr>
          <a:noFill/>
        </p:spPr>
        <p:txBody>
          <a:bodyPr/>
          <a:lstStyle/>
          <a:p>
            <a:fld id="{1EBA4764-B9E5-4B8F-8BD3-F0C8D9B91ABF}"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2468" name="Slide Number Placeholder 3"/>
          <p:cNvSpPr>
            <a:spLocks noGrp="1"/>
          </p:cNvSpPr>
          <p:nvPr>
            <p:ph type="sldNum" sz="quarter" idx="5"/>
          </p:nvPr>
        </p:nvSpPr>
        <p:spPr>
          <a:noFill/>
        </p:spPr>
        <p:txBody>
          <a:bodyPr/>
          <a:lstStyle/>
          <a:p>
            <a:fld id="{3E7FBFFB-B6DB-4417-8DFE-48781ABE58D6}"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3492" name="Slide Number Placeholder 3"/>
          <p:cNvSpPr>
            <a:spLocks noGrp="1"/>
          </p:cNvSpPr>
          <p:nvPr>
            <p:ph type="sldNum" sz="quarter" idx="5"/>
          </p:nvPr>
        </p:nvSpPr>
        <p:spPr>
          <a:noFill/>
        </p:spPr>
        <p:txBody>
          <a:bodyPr/>
          <a:lstStyle/>
          <a:p>
            <a:fld id="{57034A04-1C5A-48F9-A660-0F88FE0B1AAA}"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6868" name="Slide Number Placeholder 3"/>
          <p:cNvSpPr>
            <a:spLocks noGrp="1"/>
          </p:cNvSpPr>
          <p:nvPr>
            <p:ph type="sldNum" sz="quarter" idx="5"/>
          </p:nvPr>
        </p:nvSpPr>
        <p:spPr>
          <a:noFill/>
        </p:spPr>
        <p:txBody>
          <a:bodyPr/>
          <a:lstStyle/>
          <a:p>
            <a:fld id="{90D4BB2C-CCAA-4491-B24B-06D7006A1BE0}"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32976C1-53AC-4C72-84B1-78E3451E18CE}" type="slidenum">
              <a:rPr lang="en-US"/>
              <a:pPr/>
              <a:t>30</a:t>
            </a:fld>
            <a:endParaRPr lang="en-US"/>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latin typeface="Times New Roman" pitchFamily="18" charset="0"/>
              </a:rPr>
              <a:t>Monitoring the pizza process, this example shows how almost every pie is within specifications.  The process should be analyzed to discover why the one small pie was produced and corrected to improve quality.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65540" name="Slide Number Placeholder 3"/>
          <p:cNvSpPr>
            <a:spLocks noGrp="1"/>
          </p:cNvSpPr>
          <p:nvPr>
            <p:ph type="sldNum" sz="quarter" idx="5"/>
          </p:nvPr>
        </p:nvSpPr>
        <p:spPr>
          <a:noFill/>
        </p:spPr>
        <p:txBody>
          <a:bodyPr/>
          <a:lstStyle/>
          <a:p>
            <a:fld id="{95FBC123-962D-4748-BC04-74C008C63CC2}" type="slidenum">
              <a:rPr lang="en-US"/>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7892" name="Slide Number Placeholder 3"/>
          <p:cNvSpPr>
            <a:spLocks noGrp="1"/>
          </p:cNvSpPr>
          <p:nvPr>
            <p:ph type="sldNum" sz="quarter" idx="5"/>
          </p:nvPr>
        </p:nvSpPr>
        <p:spPr>
          <a:noFill/>
        </p:spPr>
        <p:txBody>
          <a:bodyPr/>
          <a:lstStyle/>
          <a:p>
            <a:fld id="{78FA300C-B423-4A35-9842-38C1A8DE28EE}"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8916" name="Slide Number Placeholder 3"/>
          <p:cNvSpPr>
            <a:spLocks noGrp="1"/>
          </p:cNvSpPr>
          <p:nvPr>
            <p:ph type="sldNum" sz="quarter" idx="5"/>
          </p:nvPr>
        </p:nvSpPr>
        <p:spPr>
          <a:noFill/>
        </p:spPr>
        <p:txBody>
          <a:bodyPr/>
          <a:lstStyle/>
          <a:p>
            <a:fld id="{381E22C5-F5B9-4299-B24F-0A84AB8871C7}"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39940" name="Slide Number Placeholder 3"/>
          <p:cNvSpPr>
            <a:spLocks noGrp="1"/>
          </p:cNvSpPr>
          <p:nvPr>
            <p:ph type="sldNum" sz="quarter" idx="5"/>
          </p:nvPr>
        </p:nvSpPr>
        <p:spPr>
          <a:noFill/>
        </p:spPr>
        <p:txBody>
          <a:bodyPr/>
          <a:lstStyle/>
          <a:p>
            <a:fld id="{36D01B04-6C1B-4F20-A62D-FE78F05C096F}"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0964" name="Slide Number Placeholder 3"/>
          <p:cNvSpPr>
            <a:spLocks noGrp="1"/>
          </p:cNvSpPr>
          <p:nvPr>
            <p:ph type="sldNum" sz="quarter" idx="5"/>
          </p:nvPr>
        </p:nvSpPr>
        <p:spPr>
          <a:noFill/>
        </p:spPr>
        <p:txBody>
          <a:bodyPr/>
          <a:lstStyle/>
          <a:p>
            <a:fld id="{BC1D550E-DCE6-4A07-B5BC-2919054F8B5E}"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D5C5D0E-5E15-4AE0-B5C5-563B140AA310}" type="slidenum">
              <a:rPr lang="en-US"/>
              <a:pPr/>
              <a:t>8</a:t>
            </a:fld>
            <a:endParaRPr lang="en-US"/>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latin typeface="Times New Roman" pitchFamily="18" charset="0"/>
              </a:rPr>
              <a:t>Helpful in showing orders frequencies and variation.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43012" name="Slide Number Placeholder 3"/>
          <p:cNvSpPr>
            <a:spLocks noGrp="1"/>
          </p:cNvSpPr>
          <p:nvPr>
            <p:ph type="sldNum" sz="quarter" idx="5"/>
          </p:nvPr>
        </p:nvSpPr>
        <p:spPr>
          <a:noFill/>
        </p:spPr>
        <p:txBody>
          <a:bodyPr/>
          <a:lstStyle/>
          <a:p>
            <a:fld id="{B80799FC-BF85-4606-9B3D-483912E6BE1E}"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43BE370-6A16-44CB-A0C0-2363EF59E75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3E0C6B5-30F0-4A2C-8297-B91764731D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762000"/>
            <a:ext cx="196215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762000"/>
            <a:ext cx="573405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F2EFAA5-23CC-4304-947B-564B3887E5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724775" cy="8461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43000" y="2057400"/>
            <a:ext cx="7772400" cy="3962400"/>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97C002AE-414A-4558-9F6B-6A6374455C8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724775" cy="846138"/>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143000" y="2057400"/>
            <a:ext cx="7772400" cy="3962400"/>
          </a:xfrm>
        </p:spPr>
        <p:txBody>
          <a:bodyPr/>
          <a:lstStyle/>
          <a:p>
            <a:pPr lvl="0"/>
            <a:endParaRPr 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4D2DF6F7-5B67-45E7-925A-9562433DB9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D2BA870-5F3A-4DB9-8F28-570172F1A4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728AF51-741D-448E-B829-76F60B02D0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20574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0574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74324C18-2DA9-4763-81AD-4C8899B7572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39FC4D75-6C15-4E91-A54D-9473A3BFAD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28F27372-8B2C-43B2-ADD1-2C980A3FD1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9EEAF2E-F7D2-4999-982A-D78BAB2A978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FD858C4-14FE-4E01-8002-64ED601E9B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C4F3711-0976-4D25-B555-163AA61AE56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838200" y="457200"/>
            <a:ext cx="7724775" cy="846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914400" y="1676400"/>
            <a:ext cx="77724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4100" name="Picture 4" descr="se_2"/>
          <p:cNvPicPr>
            <a:picLocks noChangeAspect="1" noChangeArrowheads="1"/>
          </p:cNvPicPr>
          <p:nvPr/>
        </p:nvPicPr>
        <p:blipFill>
          <a:blip r:embed="rId15">
            <a:clrChange>
              <a:clrFrom>
                <a:srgbClr val="FFFFFF"/>
              </a:clrFrom>
              <a:clrTo>
                <a:srgbClr val="FFFFFF">
                  <a:alpha val="0"/>
                </a:srgbClr>
              </a:clrTo>
            </a:clrChange>
            <a:lum bright="6000" contrast="6000"/>
          </a:blip>
          <a:srcRect/>
          <a:stretch>
            <a:fillRect/>
          </a:stretch>
        </p:blipFill>
        <p:spPr bwMode="auto">
          <a:xfrm>
            <a:off x="2133600" y="6172200"/>
            <a:ext cx="530225" cy="533400"/>
          </a:xfrm>
          <a:prstGeom prst="rect">
            <a:avLst/>
          </a:prstGeom>
          <a:noFill/>
          <a:ln w="9525">
            <a:noFill/>
            <a:miter lim="800000"/>
            <a:headEnd/>
            <a:tailEnd/>
          </a:ln>
        </p:spPr>
      </p:pic>
      <p:sp>
        <p:nvSpPr>
          <p:cNvPr id="72709" name="Text Box 5"/>
          <p:cNvSpPr txBox="1">
            <a:spLocks noChangeArrowheads="1"/>
          </p:cNvSpPr>
          <p:nvPr/>
        </p:nvSpPr>
        <p:spPr bwMode="auto">
          <a:xfrm>
            <a:off x="2819400" y="6248400"/>
            <a:ext cx="2904962" cy="307777"/>
          </a:xfrm>
          <a:prstGeom prst="rect">
            <a:avLst/>
          </a:prstGeom>
          <a:noFill/>
          <a:ln w="9525">
            <a:noFill/>
            <a:miter lim="800000"/>
            <a:headEnd/>
            <a:tailEnd/>
          </a:ln>
          <a:effectLst/>
        </p:spPr>
        <p:txBody>
          <a:bodyPr wrap="none">
            <a:spAutoFit/>
          </a:bodyPr>
          <a:lstStyle/>
          <a:p>
            <a:pPr>
              <a:defRPr/>
            </a:pPr>
            <a:r>
              <a:rPr lang="en-US" sz="1400" dirty="0">
                <a:solidFill>
                  <a:schemeClr val="tx2"/>
                </a:solidFill>
              </a:rPr>
              <a:t>SE </a:t>
            </a:r>
            <a:r>
              <a:rPr lang="en-US" sz="1400" dirty="0" smtClean="0">
                <a:solidFill>
                  <a:schemeClr val="tx2"/>
                </a:solidFill>
              </a:rPr>
              <a:t>772 </a:t>
            </a:r>
            <a:r>
              <a:rPr lang="en-US" sz="1400" dirty="0">
                <a:solidFill>
                  <a:schemeClr val="tx2"/>
                </a:solidFill>
              </a:rPr>
              <a:t>Software </a:t>
            </a:r>
            <a:r>
              <a:rPr lang="en-US" sz="1400" dirty="0" smtClean="0">
                <a:solidFill>
                  <a:schemeClr val="tx2"/>
                </a:solidFill>
              </a:rPr>
              <a:t>Quality Engineering</a:t>
            </a:r>
            <a:endParaRPr lang="en-US" sz="1600" dirty="0">
              <a:latin typeface="Tahoma" pitchFamily="34" charset="0"/>
            </a:endParaRPr>
          </a:p>
        </p:txBody>
      </p:sp>
      <p:sp>
        <p:nvSpPr>
          <p:cNvPr id="727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BD13189-8C23-477D-A79E-AE7551FE5E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mj-cs"/>
        </a:defRPr>
      </a:lvl1pPr>
      <a:lvl2pPr algn="ctr" rtl="0" eaLnBrk="0" fontAlgn="base" hangingPunct="0">
        <a:spcBef>
          <a:spcPct val="0"/>
        </a:spcBef>
        <a:spcAft>
          <a:spcPct val="0"/>
        </a:spcAft>
        <a:defRPr sz="3600">
          <a:solidFill>
            <a:schemeClr val="tx2"/>
          </a:solidFill>
          <a:latin typeface="Tahoma" pitchFamily="-65" charset="0"/>
          <a:ea typeface="ＭＳ Ｐゴシック" pitchFamily="-65" charset="-128"/>
        </a:defRPr>
      </a:lvl2pPr>
      <a:lvl3pPr algn="ctr" rtl="0" eaLnBrk="0" fontAlgn="base" hangingPunct="0">
        <a:spcBef>
          <a:spcPct val="0"/>
        </a:spcBef>
        <a:spcAft>
          <a:spcPct val="0"/>
        </a:spcAft>
        <a:defRPr sz="3600">
          <a:solidFill>
            <a:schemeClr val="tx2"/>
          </a:solidFill>
          <a:latin typeface="Tahoma" pitchFamily="-65" charset="0"/>
          <a:ea typeface="ＭＳ Ｐゴシック" pitchFamily="-65" charset="-128"/>
        </a:defRPr>
      </a:lvl3pPr>
      <a:lvl4pPr algn="ctr" rtl="0" eaLnBrk="0" fontAlgn="base" hangingPunct="0">
        <a:spcBef>
          <a:spcPct val="0"/>
        </a:spcBef>
        <a:spcAft>
          <a:spcPct val="0"/>
        </a:spcAft>
        <a:defRPr sz="3600">
          <a:solidFill>
            <a:schemeClr val="tx2"/>
          </a:solidFill>
          <a:latin typeface="Tahoma" pitchFamily="-65" charset="0"/>
          <a:ea typeface="ＭＳ Ｐゴシック" pitchFamily="-65" charset="-128"/>
        </a:defRPr>
      </a:lvl4pPr>
      <a:lvl5pPr algn="ctr" rtl="0" eaLnBrk="0" fontAlgn="base" hangingPunct="0">
        <a:spcBef>
          <a:spcPct val="0"/>
        </a:spcBef>
        <a:spcAft>
          <a:spcPct val="0"/>
        </a:spcAft>
        <a:defRPr sz="3600">
          <a:solidFill>
            <a:schemeClr val="tx2"/>
          </a:solidFill>
          <a:latin typeface="Tahoma" pitchFamily="-65" charset="0"/>
          <a:ea typeface="ＭＳ Ｐゴシック" pitchFamily="-65" charset="-128"/>
        </a:defRPr>
      </a:lvl5pPr>
      <a:lvl6pPr marL="457200" algn="ctr" rtl="0" fontAlgn="base">
        <a:spcBef>
          <a:spcPct val="0"/>
        </a:spcBef>
        <a:spcAft>
          <a:spcPct val="0"/>
        </a:spcAft>
        <a:defRPr sz="3600">
          <a:solidFill>
            <a:schemeClr val="tx2"/>
          </a:solidFill>
          <a:latin typeface="Tahoma" pitchFamily="-65" charset="0"/>
        </a:defRPr>
      </a:lvl6pPr>
      <a:lvl7pPr marL="914400" algn="ctr" rtl="0" fontAlgn="base">
        <a:spcBef>
          <a:spcPct val="0"/>
        </a:spcBef>
        <a:spcAft>
          <a:spcPct val="0"/>
        </a:spcAft>
        <a:defRPr sz="3600">
          <a:solidFill>
            <a:schemeClr val="tx2"/>
          </a:solidFill>
          <a:latin typeface="Tahoma" pitchFamily="-65" charset="0"/>
        </a:defRPr>
      </a:lvl7pPr>
      <a:lvl8pPr marL="1371600" algn="ctr" rtl="0" fontAlgn="base">
        <a:spcBef>
          <a:spcPct val="0"/>
        </a:spcBef>
        <a:spcAft>
          <a:spcPct val="0"/>
        </a:spcAft>
        <a:defRPr sz="3600">
          <a:solidFill>
            <a:schemeClr val="tx2"/>
          </a:solidFill>
          <a:latin typeface="Tahoma" pitchFamily="-65" charset="0"/>
        </a:defRPr>
      </a:lvl8pPr>
      <a:lvl9pPr marL="1828800" algn="ctr" rtl="0" fontAlgn="base">
        <a:spcBef>
          <a:spcPct val="0"/>
        </a:spcBef>
        <a:spcAft>
          <a:spcPct val="0"/>
        </a:spcAft>
        <a:defRPr sz="3600">
          <a:solidFill>
            <a:schemeClr val="tx2"/>
          </a:solidFill>
          <a:latin typeface="Tahoma" pitchFamily="-65"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latin typeface="+mn-lt"/>
          <a:ea typeface="ＭＳ Ｐゴシック" pitchFamily="-65" charset="-128"/>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4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400">
          <a:solidFill>
            <a:schemeClr val="tx1"/>
          </a:solidFill>
          <a:latin typeface="+mn-lt"/>
          <a:ea typeface="ＭＳ Ｐゴシック" pitchFamily="-65" charset="-128"/>
        </a:defRPr>
      </a:lvl5pPr>
      <a:lvl6pPr marL="2514600" indent="-228600" algn="l" rtl="0" fontAlgn="base">
        <a:spcBef>
          <a:spcPct val="20000"/>
        </a:spcBef>
        <a:spcAft>
          <a:spcPct val="0"/>
        </a:spcAft>
        <a:buClr>
          <a:schemeClr val="accent1"/>
        </a:buClr>
        <a:buSzPct val="50000"/>
        <a:buFont typeface="Wingdings" pitchFamily="-65" charset="2"/>
        <a:buChar char="n"/>
        <a:defRPr sz="1600">
          <a:solidFill>
            <a:schemeClr val="tx1"/>
          </a:solidFill>
          <a:latin typeface="+mn-lt"/>
          <a:ea typeface="ＭＳ Ｐゴシック" pitchFamily="-65" charset="-128"/>
        </a:defRPr>
      </a:lvl6pPr>
      <a:lvl7pPr marL="2971800" indent="-228600" algn="l" rtl="0" fontAlgn="base">
        <a:spcBef>
          <a:spcPct val="20000"/>
        </a:spcBef>
        <a:spcAft>
          <a:spcPct val="0"/>
        </a:spcAft>
        <a:buClr>
          <a:schemeClr val="accent1"/>
        </a:buClr>
        <a:buSzPct val="50000"/>
        <a:buFont typeface="Wingdings" pitchFamily="-65" charset="2"/>
        <a:buChar char="n"/>
        <a:defRPr sz="1600">
          <a:solidFill>
            <a:schemeClr val="tx1"/>
          </a:solidFill>
          <a:latin typeface="+mn-lt"/>
          <a:ea typeface="ＭＳ Ｐゴシック" pitchFamily="-65" charset="-128"/>
        </a:defRPr>
      </a:lvl7pPr>
      <a:lvl8pPr marL="3429000" indent="-228600" algn="l" rtl="0" fontAlgn="base">
        <a:spcBef>
          <a:spcPct val="20000"/>
        </a:spcBef>
        <a:spcAft>
          <a:spcPct val="0"/>
        </a:spcAft>
        <a:buClr>
          <a:schemeClr val="accent1"/>
        </a:buClr>
        <a:buSzPct val="50000"/>
        <a:buFont typeface="Wingdings" pitchFamily="-65" charset="2"/>
        <a:buChar char="n"/>
        <a:defRPr sz="1600">
          <a:solidFill>
            <a:schemeClr val="tx1"/>
          </a:solidFill>
          <a:latin typeface="+mn-lt"/>
          <a:ea typeface="ＭＳ Ｐゴシック" pitchFamily="-65" charset="-128"/>
        </a:defRPr>
      </a:lvl8pPr>
      <a:lvl9pPr marL="3886200" indent="-228600" algn="l" rtl="0" fontAlgn="base">
        <a:spcBef>
          <a:spcPct val="20000"/>
        </a:spcBef>
        <a:spcAft>
          <a:spcPct val="0"/>
        </a:spcAft>
        <a:buClr>
          <a:schemeClr val="accent1"/>
        </a:buClr>
        <a:buSzPct val="50000"/>
        <a:buFont typeface="Wingdings" pitchFamily="-65" charset="2"/>
        <a:buChar char="n"/>
        <a:defRPr sz="16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Chart2.xls"/></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5.xml"/><Relationship Id="rId7"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Chart1.xls"/></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2C118DF2-99AB-4931-AA4B-3BD0C3F26783}" type="slidenum">
              <a:rPr lang="en-US"/>
              <a:pPr/>
              <a:t>1</a:t>
            </a:fld>
            <a:endParaRPr lang="en-US"/>
          </a:p>
        </p:txBody>
      </p:sp>
      <p:sp>
        <p:nvSpPr>
          <p:cNvPr id="5123" name="Rectangle 2"/>
          <p:cNvSpPr>
            <a:spLocks noGrp="1" noChangeArrowheads="1"/>
          </p:cNvSpPr>
          <p:nvPr>
            <p:ph type="ctrTitle"/>
          </p:nvPr>
        </p:nvSpPr>
        <p:spPr>
          <a:xfrm>
            <a:off x="685800" y="2286000"/>
            <a:ext cx="7772400" cy="1143000"/>
          </a:xfrm>
        </p:spPr>
        <p:txBody>
          <a:bodyPr/>
          <a:lstStyle/>
          <a:p>
            <a:pPr eaLnBrk="1" hangingPunct="1"/>
            <a:r>
              <a:rPr lang="en-US" smtClean="0"/>
              <a:t>Seven Basic Quality Tools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Run Charts</a:t>
            </a:r>
          </a:p>
        </p:txBody>
      </p:sp>
      <p:sp>
        <p:nvSpPr>
          <p:cNvPr id="13315" name="Rectangle 3"/>
          <p:cNvSpPr>
            <a:spLocks noGrp="1" noChangeArrowheads="1"/>
          </p:cNvSpPr>
          <p:nvPr>
            <p:ph type="body" idx="1"/>
          </p:nvPr>
        </p:nvSpPr>
        <p:spPr>
          <a:xfrm>
            <a:off x="762000" y="1371600"/>
            <a:ext cx="7543800" cy="4343400"/>
          </a:xfrm>
        </p:spPr>
        <p:txBody>
          <a:bodyPr/>
          <a:lstStyle/>
          <a:p>
            <a:pPr eaLnBrk="1" hangingPunct="1"/>
            <a:r>
              <a:rPr lang="en-US" smtClean="0"/>
              <a:t>Plot of some measurement/metric vs. (usually) time</a:t>
            </a:r>
          </a:p>
          <a:p>
            <a:pPr lvl="1" eaLnBrk="1" hangingPunct="1"/>
            <a:r>
              <a:rPr lang="en-US" smtClean="0"/>
              <a:t>Use this when X axis is interval or ratio scale, such as project time, component size, team size, etc.</a:t>
            </a:r>
          </a:p>
          <a:p>
            <a:pPr eaLnBrk="1" hangingPunct="1"/>
            <a:r>
              <a:rPr lang="en-US" smtClean="0"/>
              <a:t>Often used to show trends over time</a:t>
            </a:r>
          </a:p>
          <a:p>
            <a:pPr lvl="1" eaLnBrk="1" hangingPunct="1"/>
            <a:r>
              <a:rPr lang="en-US" smtClean="0"/>
              <a:t>Easier to spot overall upward or downward trend, or cyclical variations and other patterns</a:t>
            </a:r>
          </a:p>
          <a:p>
            <a:pPr eaLnBrk="1" hangingPunct="1"/>
            <a:r>
              <a:rPr lang="en-US" smtClean="0"/>
              <a:t>Visually separate random from significant variation</a:t>
            </a:r>
          </a:p>
          <a:p>
            <a:pPr lvl="1" eaLnBrk="1" hangingPunct="1"/>
            <a:r>
              <a:rPr lang="en-US" smtClean="0"/>
              <a:t>Major spikes or valleys are triggers for explanation,  investigation, or action</a:t>
            </a:r>
          </a:p>
          <a:p>
            <a:pPr eaLnBrk="1" hangingPunct="1"/>
            <a:r>
              <a:rPr lang="en-US" smtClean="0"/>
              <a:t>Value: Identification of problems, trends, unexpected good results (may learn a lot from these)</a:t>
            </a:r>
          </a:p>
        </p:txBody>
      </p:sp>
      <p:sp>
        <p:nvSpPr>
          <p:cNvPr id="13316" name="Slide Number Placeholder 3"/>
          <p:cNvSpPr>
            <a:spLocks noGrp="1"/>
          </p:cNvSpPr>
          <p:nvPr>
            <p:ph type="sldNum" sz="quarter" idx="10"/>
          </p:nvPr>
        </p:nvSpPr>
        <p:spPr>
          <a:noFill/>
        </p:spPr>
        <p:txBody>
          <a:bodyPr/>
          <a:lstStyle/>
          <a:p>
            <a:fld id="{02EAC380-B499-420C-AB62-35E9B6170DE7}"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p>
            <a:fld id="{E605A11D-B4A3-4BD2-BC52-DCF7D7845B15}" type="slidenum">
              <a:rPr lang="en-US"/>
              <a:pPr/>
              <a:t>11</a:t>
            </a:fld>
            <a:endParaRPr lang="en-US"/>
          </a:p>
        </p:txBody>
      </p:sp>
      <p:sp>
        <p:nvSpPr>
          <p:cNvPr id="14339" name="Rectangle 2"/>
          <p:cNvSpPr>
            <a:spLocks noGrp="1" noChangeArrowheads="1"/>
          </p:cNvSpPr>
          <p:nvPr>
            <p:ph type="title"/>
          </p:nvPr>
        </p:nvSpPr>
        <p:spPr>
          <a:xfrm>
            <a:off x="685800" y="152400"/>
            <a:ext cx="7772400" cy="803275"/>
          </a:xfrm>
        </p:spPr>
        <p:txBody>
          <a:bodyPr/>
          <a:lstStyle/>
          <a:p>
            <a:pPr eaLnBrk="1" hangingPunct="1"/>
            <a:r>
              <a:rPr lang="en-US" smtClean="0"/>
              <a:t>Run Chart Example for Pizza Shop</a:t>
            </a:r>
          </a:p>
        </p:txBody>
      </p:sp>
      <p:sp>
        <p:nvSpPr>
          <p:cNvPr id="14340" name="Line 3"/>
          <p:cNvSpPr>
            <a:spLocks noChangeShapeType="1"/>
          </p:cNvSpPr>
          <p:nvPr/>
        </p:nvSpPr>
        <p:spPr bwMode="auto">
          <a:xfrm>
            <a:off x="2133600" y="5105400"/>
            <a:ext cx="6400800" cy="0"/>
          </a:xfrm>
          <a:prstGeom prst="line">
            <a:avLst/>
          </a:prstGeom>
          <a:noFill/>
          <a:ln w="9525">
            <a:solidFill>
              <a:schemeClr val="tx1"/>
            </a:solidFill>
            <a:round/>
            <a:headEnd/>
            <a:tailEnd/>
          </a:ln>
        </p:spPr>
        <p:txBody>
          <a:bodyPr wrap="none"/>
          <a:lstStyle/>
          <a:p>
            <a:endParaRPr lang="en-US"/>
          </a:p>
        </p:txBody>
      </p:sp>
      <p:sp>
        <p:nvSpPr>
          <p:cNvPr id="14341" name="Line 4"/>
          <p:cNvSpPr>
            <a:spLocks noChangeShapeType="1"/>
          </p:cNvSpPr>
          <p:nvPr/>
        </p:nvSpPr>
        <p:spPr bwMode="auto">
          <a:xfrm flipV="1">
            <a:off x="2133600" y="1371600"/>
            <a:ext cx="0" cy="3733800"/>
          </a:xfrm>
          <a:prstGeom prst="line">
            <a:avLst/>
          </a:prstGeom>
          <a:noFill/>
          <a:ln w="9525">
            <a:solidFill>
              <a:schemeClr val="tx1"/>
            </a:solidFill>
            <a:round/>
            <a:headEnd/>
            <a:tailEnd/>
          </a:ln>
        </p:spPr>
        <p:txBody>
          <a:bodyPr wrap="none"/>
          <a:lstStyle/>
          <a:p>
            <a:endParaRPr lang="en-US"/>
          </a:p>
        </p:txBody>
      </p:sp>
      <p:sp>
        <p:nvSpPr>
          <p:cNvPr id="14342" name="Text Box 5"/>
          <p:cNvSpPr txBox="1">
            <a:spLocks noChangeArrowheads="1"/>
          </p:cNvSpPr>
          <p:nvPr/>
        </p:nvSpPr>
        <p:spPr bwMode="auto">
          <a:xfrm>
            <a:off x="2133600" y="5105400"/>
            <a:ext cx="1828800" cy="336550"/>
          </a:xfrm>
          <a:prstGeom prst="rect">
            <a:avLst/>
          </a:prstGeom>
          <a:noFill/>
          <a:ln w="9525">
            <a:noFill/>
            <a:miter lim="800000"/>
            <a:headEnd/>
            <a:tailEnd/>
          </a:ln>
        </p:spPr>
        <p:txBody>
          <a:bodyPr>
            <a:spAutoFit/>
          </a:bodyPr>
          <a:lstStyle/>
          <a:p>
            <a:pPr>
              <a:spcBef>
                <a:spcPct val="50000"/>
              </a:spcBef>
            </a:pPr>
            <a:r>
              <a:rPr lang="en-US" sz="1600"/>
              <a:t>8 9 10 11 12 1 2 3 4</a:t>
            </a:r>
          </a:p>
        </p:txBody>
      </p:sp>
      <p:sp>
        <p:nvSpPr>
          <p:cNvPr id="14343" name="Text Box 6"/>
          <p:cNvSpPr txBox="1">
            <a:spLocks noChangeArrowheads="1"/>
          </p:cNvSpPr>
          <p:nvPr/>
        </p:nvSpPr>
        <p:spPr bwMode="auto">
          <a:xfrm>
            <a:off x="4038600" y="5105400"/>
            <a:ext cx="1828800" cy="336550"/>
          </a:xfrm>
          <a:prstGeom prst="rect">
            <a:avLst/>
          </a:prstGeom>
          <a:noFill/>
          <a:ln w="9525">
            <a:noFill/>
            <a:miter lim="800000"/>
            <a:headEnd/>
            <a:tailEnd/>
          </a:ln>
        </p:spPr>
        <p:txBody>
          <a:bodyPr>
            <a:spAutoFit/>
          </a:bodyPr>
          <a:lstStyle/>
          <a:p>
            <a:pPr>
              <a:spcBef>
                <a:spcPct val="50000"/>
              </a:spcBef>
            </a:pPr>
            <a:r>
              <a:rPr lang="en-US" sz="1600"/>
              <a:t>8 9 10 11 12 1 2 3 4</a:t>
            </a:r>
          </a:p>
        </p:txBody>
      </p:sp>
      <p:sp>
        <p:nvSpPr>
          <p:cNvPr id="14344" name="Text Box 7"/>
          <p:cNvSpPr txBox="1">
            <a:spLocks noChangeArrowheads="1"/>
          </p:cNvSpPr>
          <p:nvPr/>
        </p:nvSpPr>
        <p:spPr bwMode="auto">
          <a:xfrm>
            <a:off x="5791200" y="5105400"/>
            <a:ext cx="1828800" cy="336550"/>
          </a:xfrm>
          <a:prstGeom prst="rect">
            <a:avLst/>
          </a:prstGeom>
          <a:noFill/>
          <a:ln w="9525">
            <a:noFill/>
            <a:miter lim="800000"/>
            <a:headEnd/>
            <a:tailEnd/>
          </a:ln>
        </p:spPr>
        <p:txBody>
          <a:bodyPr>
            <a:spAutoFit/>
          </a:bodyPr>
          <a:lstStyle/>
          <a:p>
            <a:pPr>
              <a:spcBef>
                <a:spcPct val="50000"/>
              </a:spcBef>
            </a:pPr>
            <a:r>
              <a:rPr lang="en-US" sz="1600"/>
              <a:t>8 9 10 11 12 1 2 3 4</a:t>
            </a:r>
          </a:p>
        </p:txBody>
      </p:sp>
      <p:sp>
        <p:nvSpPr>
          <p:cNvPr id="14345" name="Text Box 8"/>
          <p:cNvSpPr txBox="1">
            <a:spLocks noChangeArrowheads="1"/>
          </p:cNvSpPr>
          <p:nvPr/>
        </p:nvSpPr>
        <p:spPr bwMode="auto">
          <a:xfrm>
            <a:off x="2590800" y="5334000"/>
            <a:ext cx="1143000" cy="366713"/>
          </a:xfrm>
          <a:prstGeom prst="rect">
            <a:avLst/>
          </a:prstGeom>
          <a:noFill/>
          <a:ln w="9525">
            <a:noFill/>
            <a:miter lim="800000"/>
            <a:headEnd/>
            <a:tailEnd/>
          </a:ln>
        </p:spPr>
        <p:txBody>
          <a:bodyPr>
            <a:spAutoFit/>
          </a:bodyPr>
          <a:lstStyle/>
          <a:p>
            <a:pPr>
              <a:spcBef>
                <a:spcPct val="50000"/>
              </a:spcBef>
            </a:pPr>
            <a:r>
              <a:rPr lang="en-US" sz="1800"/>
              <a:t>PM- AM</a:t>
            </a:r>
          </a:p>
        </p:txBody>
      </p:sp>
      <p:sp>
        <p:nvSpPr>
          <p:cNvPr id="14346" name="Text Box 9"/>
          <p:cNvSpPr txBox="1">
            <a:spLocks noChangeArrowheads="1"/>
          </p:cNvSpPr>
          <p:nvPr/>
        </p:nvSpPr>
        <p:spPr bwMode="auto">
          <a:xfrm>
            <a:off x="4419600" y="5334000"/>
            <a:ext cx="1143000" cy="366713"/>
          </a:xfrm>
          <a:prstGeom prst="rect">
            <a:avLst/>
          </a:prstGeom>
          <a:noFill/>
          <a:ln w="9525">
            <a:noFill/>
            <a:miter lim="800000"/>
            <a:headEnd/>
            <a:tailEnd/>
          </a:ln>
        </p:spPr>
        <p:txBody>
          <a:bodyPr>
            <a:spAutoFit/>
          </a:bodyPr>
          <a:lstStyle/>
          <a:p>
            <a:pPr>
              <a:spcBef>
                <a:spcPct val="50000"/>
              </a:spcBef>
            </a:pPr>
            <a:r>
              <a:rPr lang="en-US" sz="1800"/>
              <a:t>PM- AM</a:t>
            </a:r>
          </a:p>
        </p:txBody>
      </p:sp>
      <p:sp>
        <p:nvSpPr>
          <p:cNvPr id="14347" name="Text Box 10"/>
          <p:cNvSpPr txBox="1">
            <a:spLocks noChangeArrowheads="1"/>
          </p:cNvSpPr>
          <p:nvPr/>
        </p:nvSpPr>
        <p:spPr bwMode="auto">
          <a:xfrm>
            <a:off x="6096000" y="5334000"/>
            <a:ext cx="1143000" cy="366713"/>
          </a:xfrm>
          <a:prstGeom prst="rect">
            <a:avLst/>
          </a:prstGeom>
          <a:noFill/>
          <a:ln w="9525">
            <a:noFill/>
            <a:miter lim="800000"/>
            <a:headEnd/>
            <a:tailEnd/>
          </a:ln>
        </p:spPr>
        <p:txBody>
          <a:bodyPr>
            <a:spAutoFit/>
          </a:bodyPr>
          <a:lstStyle/>
          <a:p>
            <a:pPr>
              <a:spcBef>
                <a:spcPct val="50000"/>
              </a:spcBef>
            </a:pPr>
            <a:r>
              <a:rPr lang="en-US" sz="1800"/>
              <a:t>PM- AM</a:t>
            </a:r>
          </a:p>
        </p:txBody>
      </p:sp>
      <p:sp>
        <p:nvSpPr>
          <p:cNvPr id="14348" name="Text Box 11"/>
          <p:cNvSpPr txBox="1">
            <a:spLocks noChangeArrowheads="1"/>
          </p:cNvSpPr>
          <p:nvPr/>
        </p:nvSpPr>
        <p:spPr bwMode="auto">
          <a:xfrm>
            <a:off x="1981200" y="5622925"/>
            <a:ext cx="2209800" cy="646113"/>
          </a:xfrm>
          <a:prstGeom prst="rect">
            <a:avLst/>
          </a:prstGeom>
          <a:noFill/>
          <a:ln w="9525">
            <a:noFill/>
            <a:miter lim="800000"/>
            <a:headEnd/>
            <a:tailEnd/>
          </a:ln>
        </p:spPr>
        <p:txBody>
          <a:bodyPr>
            <a:spAutoFit/>
          </a:bodyPr>
          <a:lstStyle/>
          <a:p>
            <a:pPr algn="ctr"/>
            <a:r>
              <a:rPr lang="en-US" sz="1800"/>
              <a:t>Thursday</a:t>
            </a:r>
          </a:p>
          <a:p>
            <a:pPr algn="ctr"/>
            <a:r>
              <a:rPr lang="en-US" sz="1800"/>
              <a:t>Week 1</a:t>
            </a:r>
          </a:p>
        </p:txBody>
      </p:sp>
      <p:sp>
        <p:nvSpPr>
          <p:cNvPr id="14349" name="Text Box 12"/>
          <p:cNvSpPr txBox="1">
            <a:spLocks noChangeArrowheads="1"/>
          </p:cNvSpPr>
          <p:nvPr/>
        </p:nvSpPr>
        <p:spPr bwMode="auto">
          <a:xfrm>
            <a:off x="3810000" y="5622925"/>
            <a:ext cx="2209800" cy="646113"/>
          </a:xfrm>
          <a:prstGeom prst="rect">
            <a:avLst/>
          </a:prstGeom>
          <a:noFill/>
          <a:ln w="9525">
            <a:noFill/>
            <a:miter lim="800000"/>
            <a:headEnd/>
            <a:tailEnd/>
          </a:ln>
        </p:spPr>
        <p:txBody>
          <a:bodyPr>
            <a:spAutoFit/>
          </a:bodyPr>
          <a:lstStyle/>
          <a:p>
            <a:pPr algn="ctr"/>
            <a:r>
              <a:rPr lang="en-US" sz="1800"/>
              <a:t>Thursday</a:t>
            </a:r>
          </a:p>
          <a:p>
            <a:pPr algn="ctr"/>
            <a:r>
              <a:rPr lang="en-US" sz="1800"/>
              <a:t>Week 2</a:t>
            </a:r>
          </a:p>
        </p:txBody>
      </p:sp>
      <p:sp>
        <p:nvSpPr>
          <p:cNvPr id="14350" name="Text Box 13"/>
          <p:cNvSpPr txBox="1">
            <a:spLocks noChangeArrowheads="1"/>
          </p:cNvSpPr>
          <p:nvPr/>
        </p:nvSpPr>
        <p:spPr bwMode="auto">
          <a:xfrm>
            <a:off x="5486400" y="5622925"/>
            <a:ext cx="2209800" cy="646113"/>
          </a:xfrm>
          <a:prstGeom prst="rect">
            <a:avLst/>
          </a:prstGeom>
          <a:noFill/>
          <a:ln w="9525">
            <a:noFill/>
            <a:miter lim="800000"/>
            <a:headEnd/>
            <a:tailEnd/>
          </a:ln>
        </p:spPr>
        <p:txBody>
          <a:bodyPr>
            <a:spAutoFit/>
          </a:bodyPr>
          <a:lstStyle/>
          <a:p>
            <a:pPr algn="ctr"/>
            <a:r>
              <a:rPr lang="en-US" sz="1800"/>
              <a:t>Thursday</a:t>
            </a:r>
          </a:p>
          <a:p>
            <a:pPr algn="ctr"/>
            <a:r>
              <a:rPr lang="en-US" sz="1800"/>
              <a:t>Week 3</a:t>
            </a:r>
          </a:p>
        </p:txBody>
      </p:sp>
      <p:sp>
        <p:nvSpPr>
          <p:cNvPr id="14351" name="Text Box 14"/>
          <p:cNvSpPr txBox="1">
            <a:spLocks noChangeArrowheads="1"/>
          </p:cNvSpPr>
          <p:nvPr/>
        </p:nvSpPr>
        <p:spPr bwMode="auto">
          <a:xfrm rot="-5400000">
            <a:off x="1324769" y="1813719"/>
            <a:ext cx="733425" cy="639763"/>
          </a:xfrm>
          <a:prstGeom prst="rect">
            <a:avLst/>
          </a:prstGeom>
          <a:noFill/>
          <a:ln w="9525">
            <a:noFill/>
            <a:miter lim="800000"/>
            <a:headEnd/>
            <a:tailEnd/>
          </a:ln>
        </p:spPr>
        <p:txBody>
          <a:bodyPr vert="eaVert">
            <a:spAutoFit/>
          </a:bodyPr>
          <a:lstStyle/>
          <a:p>
            <a:pPr>
              <a:spcBef>
                <a:spcPct val="50000"/>
              </a:spcBef>
            </a:pPr>
            <a:endParaRPr lang="en-US" sz="3600"/>
          </a:p>
        </p:txBody>
      </p:sp>
      <p:sp>
        <p:nvSpPr>
          <p:cNvPr id="14352" name="Text Box 15"/>
          <p:cNvSpPr txBox="1">
            <a:spLocks noChangeArrowheads="1"/>
          </p:cNvSpPr>
          <p:nvPr/>
        </p:nvSpPr>
        <p:spPr bwMode="auto">
          <a:xfrm rot="-5397604">
            <a:off x="-129381" y="2872581"/>
            <a:ext cx="4191000" cy="274638"/>
          </a:xfrm>
          <a:prstGeom prst="rect">
            <a:avLst/>
          </a:prstGeom>
          <a:noFill/>
          <a:ln w="9525">
            <a:noFill/>
            <a:miter lim="800000"/>
            <a:headEnd/>
            <a:tailEnd/>
          </a:ln>
        </p:spPr>
        <p:txBody>
          <a:bodyPr>
            <a:spAutoFit/>
          </a:bodyPr>
          <a:lstStyle/>
          <a:p>
            <a:pPr>
              <a:spcBef>
                <a:spcPct val="50000"/>
              </a:spcBef>
            </a:pPr>
            <a:r>
              <a:rPr lang="en-US" sz="1200"/>
              <a:t>5 10 15 20 25 30 35 40 45 50 55 60 65 70 75 80 85 90 95 100</a:t>
            </a:r>
          </a:p>
        </p:txBody>
      </p:sp>
      <p:sp>
        <p:nvSpPr>
          <p:cNvPr id="14353" name="Line 16"/>
          <p:cNvSpPr>
            <a:spLocks noChangeShapeType="1"/>
          </p:cNvSpPr>
          <p:nvPr/>
        </p:nvSpPr>
        <p:spPr bwMode="auto">
          <a:xfrm flipV="1">
            <a:off x="3962400" y="1371600"/>
            <a:ext cx="0" cy="3733800"/>
          </a:xfrm>
          <a:prstGeom prst="line">
            <a:avLst/>
          </a:prstGeom>
          <a:noFill/>
          <a:ln w="9525">
            <a:solidFill>
              <a:schemeClr val="tx1"/>
            </a:solidFill>
            <a:round/>
            <a:headEnd/>
            <a:tailEnd/>
          </a:ln>
        </p:spPr>
        <p:txBody>
          <a:bodyPr wrap="none"/>
          <a:lstStyle/>
          <a:p>
            <a:endParaRPr lang="en-US"/>
          </a:p>
        </p:txBody>
      </p:sp>
      <p:sp>
        <p:nvSpPr>
          <p:cNvPr id="14354" name="Line 17"/>
          <p:cNvSpPr>
            <a:spLocks noChangeShapeType="1"/>
          </p:cNvSpPr>
          <p:nvPr/>
        </p:nvSpPr>
        <p:spPr bwMode="auto">
          <a:xfrm flipV="1">
            <a:off x="5791200" y="1371600"/>
            <a:ext cx="0" cy="3733800"/>
          </a:xfrm>
          <a:prstGeom prst="line">
            <a:avLst/>
          </a:prstGeom>
          <a:noFill/>
          <a:ln w="9525">
            <a:solidFill>
              <a:schemeClr val="tx1"/>
            </a:solidFill>
            <a:round/>
            <a:headEnd/>
            <a:tailEnd/>
          </a:ln>
        </p:spPr>
        <p:txBody>
          <a:bodyPr wrap="none"/>
          <a:lstStyle/>
          <a:p>
            <a:endParaRPr lang="en-US"/>
          </a:p>
        </p:txBody>
      </p:sp>
      <p:sp>
        <p:nvSpPr>
          <p:cNvPr id="14355" name="Line 18"/>
          <p:cNvSpPr>
            <a:spLocks noChangeShapeType="1"/>
          </p:cNvSpPr>
          <p:nvPr/>
        </p:nvSpPr>
        <p:spPr bwMode="auto">
          <a:xfrm flipV="1">
            <a:off x="7620000" y="1371600"/>
            <a:ext cx="0" cy="3733800"/>
          </a:xfrm>
          <a:prstGeom prst="line">
            <a:avLst/>
          </a:prstGeom>
          <a:noFill/>
          <a:ln w="9525">
            <a:solidFill>
              <a:schemeClr val="tx1"/>
            </a:solidFill>
            <a:round/>
            <a:headEnd/>
            <a:tailEnd/>
          </a:ln>
        </p:spPr>
        <p:txBody>
          <a:bodyPr wrap="none"/>
          <a:lstStyle/>
          <a:p>
            <a:endParaRPr lang="en-US"/>
          </a:p>
        </p:txBody>
      </p:sp>
      <p:sp>
        <p:nvSpPr>
          <p:cNvPr id="14356" name="AutoShape 19"/>
          <p:cNvSpPr>
            <a:spLocks noChangeArrowheads="1"/>
          </p:cNvSpPr>
          <p:nvPr/>
        </p:nvSpPr>
        <p:spPr bwMode="auto">
          <a:xfrm>
            <a:off x="2209800" y="48768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57" name="Text Box 20"/>
          <p:cNvSpPr txBox="1">
            <a:spLocks noChangeArrowheads="1"/>
          </p:cNvSpPr>
          <p:nvPr/>
        </p:nvSpPr>
        <p:spPr bwMode="auto">
          <a:xfrm>
            <a:off x="609600" y="2514600"/>
            <a:ext cx="990600" cy="830263"/>
          </a:xfrm>
          <a:prstGeom prst="rect">
            <a:avLst/>
          </a:prstGeom>
          <a:noFill/>
          <a:ln w="9525">
            <a:noFill/>
            <a:miter lim="800000"/>
            <a:headEnd/>
            <a:tailEnd/>
          </a:ln>
        </p:spPr>
        <p:txBody>
          <a:bodyPr>
            <a:spAutoFit/>
          </a:bodyPr>
          <a:lstStyle/>
          <a:p>
            <a:pPr>
              <a:spcBef>
                <a:spcPct val="50000"/>
              </a:spcBef>
            </a:pPr>
            <a:r>
              <a:rPr lang="en-US"/>
              <a:t>Slices/hour</a:t>
            </a:r>
          </a:p>
        </p:txBody>
      </p:sp>
      <p:sp>
        <p:nvSpPr>
          <p:cNvPr id="14358" name="Text Box 21"/>
          <p:cNvSpPr txBox="1">
            <a:spLocks noChangeArrowheads="1"/>
          </p:cNvSpPr>
          <p:nvPr/>
        </p:nvSpPr>
        <p:spPr bwMode="auto">
          <a:xfrm>
            <a:off x="8153400" y="5024438"/>
            <a:ext cx="990600" cy="461962"/>
          </a:xfrm>
          <a:prstGeom prst="rect">
            <a:avLst/>
          </a:prstGeom>
          <a:noFill/>
          <a:ln w="9525">
            <a:noFill/>
            <a:miter lim="800000"/>
            <a:headEnd/>
            <a:tailEnd/>
          </a:ln>
        </p:spPr>
        <p:txBody>
          <a:bodyPr>
            <a:spAutoFit/>
          </a:bodyPr>
          <a:lstStyle/>
          <a:p>
            <a:pPr>
              <a:spcBef>
                <a:spcPct val="50000"/>
              </a:spcBef>
            </a:pPr>
            <a:r>
              <a:rPr lang="en-US"/>
              <a:t>Time</a:t>
            </a:r>
          </a:p>
        </p:txBody>
      </p:sp>
      <p:sp>
        <p:nvSpPr>
          <p:cNvPr id="14359" name="AutoShape 22"/>
          <p:cNvSpPr>
            <a:spLocks noChangeArrowheads="1"/>
          </p:cNvSpPr>
          <p:nvPr/>
        </p:nvSpPr>
        <p:spPr bwMode="auto">
          <a:xfrm>
            <a:off x="2362200" y="47244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0" name="AutoShape 23"/>
          <p:cNvSpPr>
            <a:spLocks noChangeArrowheads="1"/>
          </p:cNvSpPr>
          <p:nvPr/>
        </p:nvSpPr>
        <p:spPr bwMode="auto">
          <a:xfrm>
            <a:off x="2590800" y="4572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1" name="AutoShape 24"/>
          <p:cNvSpPr>
            <a:spLocks noChangeArrowheads="1"/>
          </p:cNvSpPr>
          <p:nvPr/>
        </p:nvSpPr>
        <p:spPr bwMode="auto">
          <a:xfrm>
            <a:off x="2819400" y="47244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2" name="AutoShape 25"/>
          <p:cNvSpPr>
            <a:spLocks noChangeArrowheads="1"/>
          </p:cNvSpPr>
          <p:nvPr/>
        </p:nvSpPr>
        <p:spPr bwMode="auto">
          <a:xfrm>
            <a:off x="3048000" y="40386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3" name="AutoShape 26"/>
          <p:cNvSpPr>
            <a:spLocks noChangeArrowheads="1"/>
          </p:cNvSpPr>
          <p:nvPr/>
        </p:nvSpPr>
        <p:spPr bwMode="auto">
          <a:xfrm>
            <a:off x="3276600" y="31242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4" name="AutoShape 27"/>
          <p:cNvSpPr>
            <a:spLocks noChangeArrowheads="1"/>
          </p:cNvSpPr>
          <p:nvPr/>
        </p:nvSpPr>
        <p:spPr bwMode="auto">
          <a:xfrm>
            <a:off x="3429000" y="19812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5" name="AutoShape 28"/>
          <p:cNvSpPr>
            <a:spLocks noChangeArrowheads="1"/>
          </p:cNvSpPr>
          <p:nvPr/>
        </p:nvSpPr>
        <p:spPr bwMode="auto">
          <a:xfrm>
            <a:off x="3581400" y="32766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6" name="AutoShape 29"/>
          <p:cNvSpPr>
            <a:spLocks noChangeArrowheads="1"/>
          </p:cNvSpPr>
          <p:nvPr/>
        </p:nvSpPr>
        <p:spPr bwMode="auto">
          <a:xfrm>
            <a:off x="3733800" y="50292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7" name="AutoShape 30"/>
          <p:cNvSpPr>
            <a:spLocks noChangeArrowheads="1"/>
          </p:cNvSpPr>
          <p:nvPr/>
        </p:nvSpPr>
        <p:spPr bwMode="auto">
          <a:xfrm>
            <a:off x="4114800" y="48768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8" name="AutoShape 31"/>
          <p:cNvSpPr>
            <a:spLocks noChangeArrowheads="1"/>
          </p:cNvSpPr>
          <p:nvPr/>
        </p:nvSpPr>
        <p:spPr bwMode="auto">
          <a:xfrm>
            <a:off x="4267200" y="48768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69" name="AutoShape 32"/>
          <p:cNvSpPr>
            <a:spLocks noChangeArrowheads="1"/>
          </p:cNvSpPr>
          <p:nvPr/>
        </p:nvSpPr>
        <p:spPr bwMode="auto">
          <a:xfrm>
            <a:off x="4495800" y="4953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0" name="AutoShape 33"/>
          <p:cNvSpPr>
            <a:spLocks noChangeArrowheads="1"/>
          </p:cNvSpPr>
          <p:nvPr/>
        </p:nvSpPr>
        <p:spPr bwMode="auto">
          <a:xfrm>
            <a:off x="4724400" y="4572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1" name="AutoShape 34"/>
          <p:cNvSpPr>
            <a:spLocks noChangeArrowheads="1"/>
          </p:cNvSpPr>
          <p:nvPr/>
        </p:nvSpPr>
        <p:spPr bwMode="auto">
          <a:xfrm>
            <a:off x="5029200" y="41148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2" name="AutoShape 35"/>
          <p:cNvSpPr>
            <a:spLocks noChangeArrowheads="1"/>
          </p:cNvSpPr>
          <p:nvPr/>
        </p:nvSpPr>
        <p:spPr bwMode="auto">
          <a:xfrm>
            <a:off x="5181600" y="4572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3" name="AutoShape 36"/>
          <p:cNvSpPr>
            <a:spLocks noChangeArrowheads="1"/>
          </p:cNvSpPr>
          <p:nvPr/>
        </p:nvSpPr>
        <p:spPr bwMode="auto">
          <a:xfrm>
            <a:off x="5334000" y="48006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4" name="AutoShape 37"/>
          <p:cNvSpPr>
            <a:spLocks noChangeArrowheads="1"/>
          </p:cNvSpPr>
          <p:nvPr/>
        </p:nvSpPr>
        <p:spPr bwMode="auto">
          <a:xfrm>
            <a:off x="5486400" y="4953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5" name="AutoShape 38"/>
          <p:cNvSpPr>
            <a:spLocks noChangeArrowheads="1"/>
          </p:cNvSpPr>
          <p:nvPr/>
        </p:nvSpPr>
        <p:spPr bwMode="auto">
          <a:xfrm>
            <a:off x="5638800" y="50292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6" name="AutoShape 39"/>
          <p:cNvSpPr>
            <a:spLocks noChangeArrowheads="1"/>
          </p:cNvSpPr>
          <p:nvPr/>
        </p:nvSpPr>
        <p:spPr bwMode="auto">
          <a:xfrm>
            <a:off x="5867400" y="46482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7" name="AutoShape 40"/>
          <p:cNvSpPr>
            <a:spLocks noChangeArrowheads="1"/>
          </p:cNvSpPr>
          <p:nvPr/>
        </p:nvSpPr>
        <p:spPr bwMode="auto">
          <a:xfrm>
            <a:off x="6019800" y="47244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8" name="AutoShape 41"/>
          <p:cNvSpPr>
            <a:spLocks noChangeArrowheads="1"/>
          </p:cNvSpPr>
          <p:nvPr/>
        </p:nvSpPr>
        <p:spPr bwMode="auto">
          <a:xfrm>
            <a:off x="6248400" y="4572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79" name="AutoShape 42"/>
          <p:cNvSpPr>
            <a:spLocks noChangeArrowheads="1"/>
          </p:cNvSpPr>
          <p:nvPr/>
        </p:nvSpPr>
        <p:spPr bwMode="auto">
          <a:xfrm>
            <a:off x="6477000" y="38100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0" name="AutoShape 43"/>
          <p:cNvSpPr>
            <a:spLocks noChangeArrowheads="1"/>
          </p:cNvSpPr>
          <p:nvPr/>
        </p:nvSpPr>
        <p:spPr bwMode="auto">
          <a:xfrm>
            <a:off x="6705600" y="28956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1" name="AutoShape 44"/>
          <p:cNvSpPr>
            <a:spLocks noChangeArrowheads="1"/>
          </p:cNvSpPr>
          <p:nvPr/>
        </p:nvSpPr>
        <p:spPr bwMode="auto">
          <a:xfrm>
            <a:off x="7086600" y="16764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2" name="AutoShape 45"/>
          <p:cNvSpPr>
            <a:spLocks noChangeArrowheads="1"/>
          </p:cNvSpPr>
          <p:nvPr/>
        </p:nvSpPr>
        <p:spPr bwMode="auto">
          <a:xfrm>
            <a:off x="7239000" y="20574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3" name="AutoShape 46"/>
          <p:cNvSpPr>
            <a:spLocks noChangeArrowheads="1"/>
          </p:cNvSpPr>
          <p:nvPr/>
        </p:nvSpPr>
        <p:spPr bwMode="auto">
          <a:xfrm>
            <a:off x="7391400" y="48006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4" name="AutoShape 47"/>
          <p:cNvSpPr>
            <a:spLocks noChangeArrowheads="1"/>
          </p:cNvSpPr>
          <p:nvPr/>
        </p:nvSpPr>
        <p:spPr bwMode="auto">
          <a:xfrm>
            <a:off x="6934200" y="1447800"/>
            <a:ext cx="76200" cy="762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3600">
              <a:solidFill>
                <a:schemeClr val="bg2"/>
              </a:solidFill>
            </a:endParaRPr>
          </a:p>
        </p:txBody>
      </p:sp>
      <p:sp>
        <p:nvSpPr>
          <p:cNvPr id="14385" name="Text Box 48"/>
          <p:cNvSpPr txBox="1">
            <a:spLocks noChangeArrowheads="1"/>
          </p:cNvSpPr>
          <p:nvPr/>
        </p:nvSpPr>
        <p:spPr bwMode="auto">
          <a:xfrm>
            <a:off x="228600" y="5791200"/>
            <a:ext cx="2190750" cy="274638"/>
          </a:xfrm>
          <a:prstGeom prst="rect">
            <a:avLst/>
          </a:prstGeom>
          <a:noFill/>
          <a:ln w="9525">
            <a:noFill/>
            <a:miter lim="800000"/>
            <a:headEnd/>
            <a:tailEnd/>
          </a:ln>
        </p:spPr>
        <p:txBody>
          <a:bodyPr wrap="none">
            <a:spAutoFit/>
          </a:bodyPr>
          <a:lstStyle/>
          <a:p>
            <a:r>
              <a:rPr lang="en-US" sz="1200"/>
              <a:t>From http://www.freequality.org</a:t>
            </a:r>
          </a:p>
        </p:txBody>
      </p:sp>
      <p:sp>
        <p:nvSpPr>
          <p:cNvPr id="14386" name="TextBox 49"/>
          <p:cNvSpPr txBox="1">
            <a:spLocks noChangeArrowheads="1"/>
          </p:cNvSpPr>
          <p:nvPr/>
        </p:nvSpPr>
        <p:spPr bwMode="auto">
          <a:xfrm>
            <a:off x="4419600" y="2667000"/>
            <a:ext cx="1066800" cy="1200150"/>
          </a:xfrm>
          <a:prstGeom prst="rect">
            <a:avLst/>
          </a:prstGeom>
          <a:noFill/>
          <a:ln w="9525">
            <a:noFill/>
            <a:miter lim="800000"/>
            <a:headEnd/>
            <a:tailEnd/>
          </a:ln>
        </p:spPr>
        <p:txBody>
          <a:bodyPr>
            <a:spAutoFit/>
          </a:bodyPr>
          <a:lstStyle/>
          <a:p>
            <a:pPr algn="ctr"/>
            <a:r>
              <a:rPr lang="en-US">
                <a:solidFill>
                  <a:srgbClr val="0000FF"/>
                </a:solidFill>
              </a:rPr>
              <a:t>A rainy day</a:t>
            </a:r>
          </a:p>
        </p:txBody>
      </p:sp>
      <p:sp>
        <p:nvSpPr>
          <p:cNvPr id="14387" name="TextBox 50"/>
          <p:cNvSpPr txBox="1">
            <a:spLocks noChangeArrowheads="1"/>
          </p:cNvSpPr>
          <p:nvPr/>
        </p:nvSpPr>
        <p:spPr bwMode="auto">
          <a:xfrm>
            <a:off x="7696200" y="3970338"/>
            <a:ext cx="1295400" cy="830262"/>
          </a:xfrm>
          <a:prstGeom prst="rect">
            <a:avLst/>
          </a:prstGeom>
          <a:noFill/>
          <a:ln w="9525">
            <a:noFill/>
            <a:miter lim="800000"/>
            <a:headEnd/>
            <a:tailEnd/>
          </a:ln>
        </p:spPr>
        <p:txBody>
          <a:bodyPr>
            <a:spAutoFit/>
          </a:bodyPr>
          <a:lstStyle/>
          <a:p>
            <a:pPr algn="ctr"/>
            <a:r>
              <a:rPr lang="en-US">
                <a:solidFill>
                  <a:srgbClr val="0000FF"/>
                </a:solidFill>
              </a:rPr>
              <a:t>Getting Warmer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457200"/>
            <a:ext cx="8029575" cy="846138"/>
          </a:xfrm>
        </p:spPr>
        <p:txBody>
          <a:bodyPr/>
          <a:lstStyle/>
          <a:p>
            <a:pPr eaLnBrk="1" hangingPunct="1"/>
            <a:r>
              <a:rPr lang="en-US" smtClean="0"/>
              <a:t>Cause-And-Effect (Fishbone) Diagram</a:t>
            </a:r>
          </a:p>
        </p:txBody>
      </p:sp>
      <p:sp>
        <p:nvSpPr>
          <p:cNvPr id="15363" name="Rectangle 3"/>
          <p:cNvSpPr>
            <a:spLocks noGrp="1" noChangeArrowheads="1"/>
          </p:cNvSpPr>
          <p:nvPr>
            <p:ph type="body" idx="1"/>
          </p:nvPr>
        </p:nvSpPr>
        <p:spPr>
          <a:xfrm>
            <a:off x="914400" y="1447800"/>
            <a:ext cx="7772400" cy="4343400"/>
          </a:xfrm>
        </p:spPr>
        <p:txBody>
          <a:bodyPr/>
          <a:lstStyle/>
          <a:p>
            <a:pPr eaLnBrk="1" hangingPunct="1">
              <a:spcBef>
                <a:spcPct val="0"/>
              </a:spcBef>
            </a:pPr>
            <a:r>
              <a:rPr lang="en-US" smtClean="0"/>
              <a:t>Diagram showing hierarchical structure of causes that contribute to a problem or outcome:</a:t>
            </a:r>
          </a:p>
          <a:p>
            <a:pPr lvl="1" eaLnBrk="1" hangingPunct="1">
              <a:spcBef>
                <a:spcPct val="0"/>
              </a:spcBef>
            </a:pPr>
            <a:r>
              <a:rPr lang="en-US" smtClean="0"/>
              <a:t>Problem of interest forms the backbone</a:t>
            </a:r>
          </a:p>
          <a:p>
            <a:pPr lvl="1" eaLnBrk="1" hangingPunct="1">
              <a:spcBef>
                <a:spcPct val="0"/>
              </a:spcBef>
            </a:pPr>
            <a:r>
              <a:rPr lang="en-US" smtClean="0"/>
              <a:t>Spines are causes that contribute to the problem</a:t>
            </a:r>
          </a:p>
          <a:p>
            <a:pPr lvl="1" eaLnBrk="1" hangingPunct="1">
              <a:spcBef>
                <a:spcPct val="0"/>
              </a:spcBef>
            </a:pPr>
            <a:r>
              <a:rPr lang="en-US" smtClean="0"/>
              <a:t>Spines may have bones that represent its contributory factors and so on</a:t>
            </a:r>
          </a:p>
          <a:p>
            <a:pPr eaLnBrk="1" hangingPunct="1">
              <a:spcBef>
                <a:spcPct val="0"/>
              </a:spcBef>
            </a:pPr>
            <a:r>
              <a:rPr lang="en-US" smtClean="0"/>
              <a:t>Used in brainstorming to diagram and identify various possible factors contributing to a problem, and to identify causal sequences (A causes B causes C) and root causes</a:t>
            </a:r>
          </a:p>
          <a:p>
            <a:pPr lvl="1" eaLnBrk="1" hangingPunct="1">
              <a:spcBef>
                <a:spcPct val="0"/>
              </a:spcBef>
            </a:pPr>
            <a:r>
              <a:rPr lang="en-US" smtClean="0"/>
              <a:t>Very simple but extraordinarily useful tool</a:t>
            </a:r>
          </a:p>
          <a:p>
            <a:pPr eaLnBrk="1" hangingPunct="1">
              <a:spcBef>
                <a:spcPct val="0"/>
              </a:spcBef>
            </a:pPr>
            <a:r>
              <a:rPr lang="en-US" smtClean="0"/>
              <a:t>Initially both minor factors (that occur rarely or contribute very little) and major causes may all get listed</a:t>
            </a:r>
          </a:p>
        </p:txBody>
      </p:sp>
      <p:sp>
        <p:nvSpPr>
          <p:cNvPr id="15364" name="Slide Number Placeholder 3"/>
          <p:cNvSpPr>
            <a:spLocks noGrp="1"/>
          </p:cNvSpPr>
          <p:nvPr>
            <p:ph type="sldNum" sz="quarter" idx="10"/>
          </p:nvPr>
        </p:nvSpPr>
        <p:spPr>
          <a:noFill/>
        </p:spPr>
        <p:txBody>
          <a:bodyPr/>
          <a:lstStyle/>
          <a:p>
            <a:fld id="{E8E88747-E3F3-4157-8C20-7732E2AD1034}"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228600"/>
            <a:ext cx="7724775" cy="846138"/>
          </a:xfrm>
        </p:spPr>
        <p:txBody>
          <a:bodyPr/>
          <a:lstStyle/>
          <a:p>
            <a:pPr eaLnBrk="1" hangingPunct="1"/>
            <a:r>
              <a:rPr lang="en-US" smtClean="0"/>
              <a:t>Example Fishbone Diagram</a:t>
            </a:r>
          </a:p>
        </p:txBody>
      </p:sp>
      <p:sp>
        <p:nvSpPr>
          <p:cNvPr id="16387" name="Rectangle 3"/>
          <p:cNvSpPr>
            <a:spLocks noGrp="1" noChangeArrowheads="1"/>
          </p:cNvSpPr>
          <p:nvPr>
            <p:ph type="body" idx="1"/>
          </p:nvPr>
        </p:nvSpPr>
        <p:spPr>
          <a:xfrm>
            <a:off x="838200" y="1219200"/>
            <a:ext cx="7772400" cy="4343400"/>
          </a:xfrm>
        </p:spPr>
        <p:txBody>
          <a:bodyPr/>
          <a:lstStyle/>
          <a:p>
            <a:pPr eaLnBrk="1" hangingPunct="1"/>
            <a:r>
              <a:rPr lang="en-US" smtClean="0"/>
              <a:t>Example:  High Inventory Shrinkage at local Drug Store</a:t>
            </a:r>
          </a:p>
          <a:p>
            <a:pPr eaLnBrk="1" hangingPunct="1"/>
            <a:endParaRPr lang="en-US" smtClean="0"/>
          </a:p>
        </p:txBody>
      </p:sp>
      <p:sp>
        <p:nvSpPr>
          <p:cNvPr id="16388" name="Slide Number Placeholder 3"/>
          <p:cNvSpPr>
            <a:spLocks noGrp="1"/>
          </p:cNvSpPr>
          <p:nvPr>
            <p:ph type="sldNum" sz="quarter" idx="10"/>
          </p:nvPr>
        </p:nvSpPr>
        <p:spPr>
          <a:noFill/>
        </p:spPr>
        <p:txBody>
          <a:bodyPr/>
          <a:lstStyle/>
          <a:p>
            <a:fld id="{E2E41E17-CD29-4143-9385-239A6D996831}" type="slidenum">
              <a:rPr lang="en-US"/>
              <a:pPr/>
              <a:t>13</a:t>
            </a:fld>
            <a:endParaRPr lang="en-US"/>
          </a:p>
        </p:txBody>
      </p:sp>
      <p:sp>
        <p:nvSpPr>
          <p:cNvPr id="16389" name="Text Box 4"/>
          <p:cNvSpPr txBox="1">
            <a:spLocks noChangeArrowheads="1"/>
          </p:cNvSpPr>
          <p:nvPr/>
        </p:nvSpPr>
        <p:spPr bwMode="auto">
          <a:xfrm>
            <a:off x="1219200" y="3733800"/>
            <a:ext cx="1905000" cy="457200"/>
          </a:xfrm>
          <a:prstGeom prst="rect">
            <a:avLst/>
          </a:prstGeom>
          <a:noFill/>
          <a:ln w="9525">
            <a:noFill/>
            <a:miter lim="800000"/>
            <a:headEnd/>
            <a:tailEnd/>
          </a:ln>
        </p:spPr>
        <p:txBody>
          <a:bodyPr>
            <a:spAutoFit/>
          </a:bodyPr>
          <a:lstStyle/>
          <a:p>
            <a:pPr>
              <a:spcBef>
                <a:spcPct val="50000"/>
              </a:spcBef>
            </a:pPr>
            <a:r>
              <a:rPr lang="en-US" b="1" u="sng"/>
              <a:t>Shrinkage</a:t>
            </a:r>
          </a:p>
        </p:txBody>
      </p:sp>
      <p:sp>
        <p:nvSpPr>
          <p:cNvPr id="16390" name="Rectangle 5"/>
          <p:cNvSpPr>
            <a:spLocks noChangeArrowheads="1"/>
          </p:cNvSpPr>
          <p:nvPr/>
        </p:nvSpPr>
        <p:spPr bwMode="auto">
          <a:xfrm>
            <a:off x="1143000" y="3657600"/>
            <a:ext cx="1676400" cy="609600"/>
          </a:xfrm>
          <a:prstGeom prst="rect">
            <a:avLst/>
          </a:prstGeom>
          <a:noFill/>
          <a:ln w="9525">
            <a:solidFill>
              <a:schemeClr val="tx1"/>
            </a:solidFill>
            <a:miter lim="800000"/>
            <a:headEnd/>
            <a:tailEnd/>
          </a:ln>
        </p:spPr>
        <p:txBody>
          <a:bodyPr wrap="none" anchor="ctr"/>
          <a:lstStyle/>
          <a:p>
            <a:endParaRPr lang="en-US"/>
          </a:p>
        </p:txBody>
      </p:sp>
      <p:sp>
        <p:nvSpPr>
          <p:cNvPr id="16391" name="Line 6"/>
          <p:cNvSpPr>
            <a:spLocks noChangeShapeType="1"/>
          </p:cNvSpPr>
          <p:nvPr/>
        </p:nvSpPr>
        <p:spPr bwMode="auto">
          <a:xfrm>
            <a:off x="2819400" y="4038600"/>
            <a:ext cx="4724400" cy="0"/>
          </a:xfrm>
          <a:prstGeom prst="line">
            <a:avLst/>
          </a:prstGeom>
          <a:noFill/>
          <a:ln w="9525">
            <a:solidFill>
              <a:schemeClr val="tx1"/>
            </a:solidFill>
            <a:round/>
            <a:headEnd/>
            <a:tailEnd/>
          </a:ln>
        </p:spPr>
        <p:txBody>
          <a:bodyPr wrap="none"/>
          <a:lstStyle/>
          <a:p>
            <a:endParaRPr lang="en-US"/>
          </a:p>
        </p:txBody>
      </p:sp>
      <p:sp>
        <p:nvSpPr>
          <p:cNvPr id="16392" name="Rectangle 7"/>
          <p:cNvSpPr>
            <a:spLocks noChangeArrowheads="1"/>
          </p:cNvSpPr>
          <p:nvPr/>
        </p:nvSpPr>
        <p:spPr bwMode="auto">
          <a:xfrm>
            <a:off x="5257800" y="5791200"/>
            <a:ext cx="1981200" cy="381000"/>
          </a:xfrm>
          <a:prstGeom prst="rect">
            <a:avLst/>
          </a:prstGeom>
          <a:noFill/>
          <a:ln w="9525">
            <a:solidFill>
              <a:schemeClr val="tx1"/>
            </a:solidFill>
            <a:miter lim="800000"/>
            <a:headEnd/>
            <a:tailEnd/>
          </a:ln>
        </p:spPr>
        <p:txBody>
          <a:bodyPr wrap="none" anchor="ctr"/>
          <a:lstStyle/>
          <a:p>
            <a:endParaRPr lang="en-US"/>
          </a:p>
        </p:txBody>
      </p:sp>
      <p:sp>
        <p:nvSpPr>
          <p:cNvPr id="16393" name="Text Box 8"/>
          <p:cNvSpPr txBox="1">
            <a:spLocks noChangeArrowheads="1"/>
          </p:cNvSpPr>
          <p:nvPr/>
        </p:nvSpPr>
        <p:spPr bwMode="auto">
          <a:xfrm>
            <a:off x="5486400" y="5715000"/>
            <a:ext cx="1981200" cy="457200"/>
          </a:xfrm>
          <a:prstGeom prst="rect">
            <a:avLst/>
          </a:prstGeom>
          <a:noFill/>
          <a:ln w="9525">
            <a:noFill/>
            <a:miter lim="800000"/>
            <a:headEnd/>
            <a:tailEnd/>
          </a:ln>
        </p:spPr>
        <p:txBody>
          <a:bodyPr>
            <a:spAutoFit/>
          </a:bodyPr>
          <a:lstStyle/>
          <a:p>
            <a:pPr>
              <a:spcBef>
                <a:spcPct val="50000"/>
              </a:spcBef>
            </a:pPr>
            <a:r>
              <a:rPr lang="en-US"/>
              <a:t>shoplifters</a:t>
            </a:r>
          </a:p>
        </p:txBody>
      </p:sp>
      <p:sp>
        <p:nvSpPr>
          <p:cNvPr id="16394" name="Line 9"/>
          <p:cNvSpPr>
            <a:spLocks noChangeShapeType="1"/>
          </p:cNvSpPr>
          <p:nvPr/>
        </p:nvSpPr>
        <p:spPr bwMode="auto">
          <a:xfrm>
            <a:off x="3124200" y="4038600"/>
            <a:ext cx="2895600" cy="1752600"/>
          </a:xfrm>
          <a:prstGeom prst="line">
            <a:avLst/>
          </a:prstGeom>
          <a:noFill/>
          <a:ln w="9525">
            <a:solidFill>
              <a:schemeClr val="tx1"/>
            </a:solidFill>
            <a:round/>
            <a:headEnd/>
            <a:tailEnd/>
          </a:ln>
        </p:spPr>
        <p:txBody>
          <a:bodyPr wrap="none"/>
          <a:lstStyle/>
          <a:p>
            <a:endParaRPr lang="en-US"/>
          </a:p>
        </p:txBody>
      </p:sp>
      <p:sp>
        <p:nvSpPr>
          <p:cNvPr id="16395" name="Text Box 10"/>
          <p:cNvSpPr txBox="1">
            <a:spLocks noChangeArrowheads="1"/>
          </p:cNvSpPr>
          <p:nvPr/>
        </p:nvSpPr>
        <p:spPr bwMode="auto">
          <a:xfrm>
            <a:off x="4191000" y="4343400"/>
            <a:ext cx="3657600" cy="304800"/>
          </a:xfrm>
          <a:prstGeom prst="rect">
            <a:avLst/>
          </a:prstGeom>
          <a:noFill/>
          <a:ln w="9525">
            <a:noFill/>
            <a:miter lim="800000"/>
            <a:headEnd/>
            <a:tailEnd/>
          </a:ln>
        </p:spPr>
        <p:txBody>
          <a:bodyPr>
            <a:spAutoFit/>
          </a:bodyPr>
          <a:lstStyle/>
          <a:p>
            <a:pPr>
              <a:spcBef>
                <a:spcPct val="50000"/>
              </a:spcBef>
            </a:pPr>
            <a:r>
              <a:rPr lang="en-US" sz="1400"/>
              <a:t>Anti-</a:t>
            </a:r>
            <a:r>
              <a:rPr lang="en-US" sz="1200"/>
              <a:t>theft</a:t>
            </a:r>
            <a:r>
              <a:rPr lang="en-US" sz="1400"/>
              <a:t> tags poorly designed</a:t>
            </a:r>
          </a:p>
        </p:txBody>
      </p:sp>
      <p:sp>
        <p:nvSpPr>
          <p:cNvPr id="16396" name="Text Box 11"/>
          <p:cNvSpPr txBox="1">
            <a:spLocks noChangeArrowheads="1"/>
          </p:cNvSpPr>
          <p:nvPr/>
        </p:nvSpPr>
        <p:spPr bwMode="auto">
          <a:xfrm>
            <a:off x="1066800" y="4495800"/>
            <a:ext cx="3124200" cy="304800"/>
          </a:xfrm>
          <a:prstGeom prst="rect">
            <a:avLst/>
          </a:prstGeom>
          <a:noFill/>
          <a:ln w="9525">
            <a:noFill/>
            <a:miter lim="800000"/>
            <a:headEnd/>
            <a:tailEnd/>
          </a:ln>
        </p:spPr>
        <p:txBody>
          <a:bodyPr>
            <a:spAutoFit/>
          </a:bodyPr>
          <a:lstStyle/>
          <a:p>
            <a:pPr>
              <a:spcBef>
                <a:spcPct val="50000"/>
              </a:spcBef>
            </a:pPr>
            <a:r>
              <a:rPr lang="en-US" sz="1400"/>
              <a:t>Expensive merchandise out in the open</a:t>
            </a:r>
          </a:p>
        </p:txBody>
      </p:sp>
      <p:sp>
        <p:nvSpPr>
          <p:cNvPr id="16397" name="Line 12"/>
          <p:cNvSpPr>
            <a:spLocks noChangeShapeType="1"/>
          </p:cNvSpPr>
          <p:nvPr/>
        </p:nvSpPr>
        <p:spPr bwMode="auto">
          <a:xfrm flipH="1">
            <a:off x="1295400" y="4800600"/>
            <a:ext cx="3048000" cy="0"/>
          </a:xfrm>
          <a:prstGeom prst="line">
            <a:avLst/>
          </a:prstGeom>
          <a:noFill/>
          <a:ln w="9525">
            <a:solidFill>
              <a:schemeClr val="tx1"/>
            </a:solidFill>
            <a:round/>
            <a:headEnd/>
            <a:tailEnd/>
          </a:ln>
        </p:spPr>
        <p:txBody>
          <a:bodyPr wrap="none"/>
          <a:lstStyle/>
          <a:p>
            <a:endParaRPr lang="en-US"/>
          </a:p>
        </p:txBody>
      </p:sp>
      <p:sp>
        <p:nvSpPr>
          <p:cNvPr id="16398" name="Line 13"/>
          <p:cNvSpPr>
            <a:spLocks noChangeShapeType="1"/>
          </p:cNvSpPr>
          <p:nvPr/>
        </p:nvSpPr>
        <p:spPr bwMode="auto">
          <a:xfrm flipH="1">
            <a:off x="3657600" y="4343400"/>
            <a:ext cx="2743200" cy="0"/>
          </a:xfrm>
          <a:prstGeom prst="line">
            <a:avLst/>
          </a:prstGeom>
          <a:noFill/>
          <a:ln w="9525">
            <a:solidFill>
              <a:schemeClr val="tx1"/>
            </a:solidFill>
            <a:round/>
            <a:headEnd/>
            <a:tailEnd/>
          </a:ln>
        </p:spPr>
        <p:txBody>
          <a:bodyPr wrap="none"/>
          <a:lstStyle/>
          <a:p>
            <a:endParaRPr lang="en-US"/>
          </a:p>
        </p:txBody>
      </p:sp>
      <p:sp>
        <p:nvSpPr>
          <p:cNvPr id="16399" name="Text Box 14"/>
          <p:cNvSpPr txBox="1">
            <a:spLocks noChangeArrowheads="1"/>
          </p:cNvSpPr>
          <p:nvPr/>
        </p:nvSpPr>
        <p:spPr bwMode="auto">
          <a:xfrm>
            <a:off x="1981200" y="5105400"/>
            <a:ext cx="2895600" cy="623888"/>
          </a:xfrm>
          <a:prstGeom prst="rect">
            <a:avLst/>
          </a:prstGeom>
          <a:noFill/>
          <a:ln w="9525">
            <a:noFill/>
            <a:miter lim="800000"/>
            <a:headEnd/>
            <a:tailEnd/>
          </a:ln>
        </p:spPr>
        <p:txBody>
          <a:bodyPr>
            <a:spAutoFit/>
          </a:bodyPr>
          <a:lstStyle/>
          <a:p>
            <a:pPr>
              <a:spcBef>
                <a:spcPct val="50000"/>
              </a:spcBef>
            </a:pPr>
            <a:r>
              <a:rPr lang="en-US" sz="1400"/>
              <a:t>No security/ surveillance</a:t>
            </a:r>
          </a:p>
          <a:p>
            <a:pPr>
              <a:spcBef>
                <a:spcPct val="50000"/>
              </a:spcBef>
            </a:pPr>
            <a:endParaRPr lang="en-US" sz="1400"/>
          </a:p>
        </p:txBody>
      </p:sp>
      <p:sp>
        <p:nvSpPr>
          <p:cNvPr id="16400" name="Line 15"/>
          <p:cNvSpPr>
            <a:spLocks noChangeShapeType="1"/>
          </p:cNvSpPr>
          <p:nvPr/>
        </p:nvSpPr>
        <p:spPr bwMode="auto">
          <a:xfrm flipV="1">
            <a:off x="2133600" y="5334000"/>
            <a:ext cx="3048000" cy="0"/>
          </a:xfrm>
          <a:prstGeom prst="line">
            <a:avLst/>
          </a:prstGeom>
          <a:noFill/>
          <a:ln w="9525">
            <a:solidFill>
              <a:schemeClr val="tx1"/>
            </a:solidFill>
            <a:round/>
            <a:headEnd/>
            <a:tailEnd/>
          </a:ln>
        </p:spPr>
        <p:txBody>
          <a:bodyPr wrap="none"/>
          <a:lstStyle/>
          <a:p>
            <a:endParaRPr lang="en-US"/>
          </a:p>
        </p:txBody>
      </p:sp>
      <p:sp>
        <p:nvSpPr>
          <p:cNvPr id="16401" name="Line 16"/>
          <p:cNvSpPr>
            <a:spLocks noChangeShapeType="1"/>
          </p:cNvSpPr>
          <p:nvPr/>
        </p:nvSpPr>
        <p:spPr bwMode="auto">
          <a:xfrm flipV="1">
            <a:off x="3124200" y="2286000"/>
            <a:ext cx="3048000" cy="1752600"/>
          </a:xfrm>
          <a:prstGeom prst="line">
            <a:avLst/>
          </a:prstGeom>
          <a:noFill/>
          <a:ln w="9525">
            <a:solidFill>
              <a:schemeClr val="tx1"/>
            </a:solidFill>
            <a:round/>
            <a:headEnd/>
            <a:tailEnd/>
          </a:ln>
        </p:spPr>
        <p:txBody>
          <a:bodyPr wrap="none"/>
          <a:lstStyle/>
          <a:p>
            <a:endParaRPr lang="en-US"/>
          </a:p>
        </p:txBody>
      </p:sp>
      <p:sp>
        <p:nvSpPr>
          <p:cNvPr id="16402" name="Rectangle 17"/>
          <p:cNvSpPr>
            <a:spLocks noChangeArrowheads="1"/>
          </p:cNvSpPr>
          <p:nvPr/>
        </p:nvSpPr>
        <p:spPr bwMode="auto">
          <a:xfrm>
            <a:off x="5334000" y="1905000"/>
            <a:ext cx="1981200" cy="381000"/>
          </a:xfrm>
          <a:prstGeom prst="rect">
            <a:avLst/>
          </a:prstGeom>
          <a:noFill/>
          <a:ln w="9525">
            <a:solidFill>
              <a:schemeClr val="tx1"/>
            </a:solidFill>
            <a:miter lim="800000"/>
            <a:headEnd/>
            <a:tailEnd/>
          </a:ln>
        </p:spPr>
        <p:txBody>
          <a:bodyPr wrap="none" anchor="ctr"/>
          <a:lstStyle/>
          <a:p>
            <a:endParaRPr lang="en-US"/>
          </a:p>
        </p:txBody>
      </p:sp>
      <p:sp>
        <p:nvSpPr>
          <p:cNvPr id="16403" name="Text Box 18"/>
          <p:cNvSpPr txBox="1">
            <a:spLocks noChangeArrowheads="1"/>
          </p:cNvSpPr>
          <p:nvPr/>
        </p:nvSpPr>
        <p:spPr bwMode="auto">
          <a:xfrm>
            <a:off x="5562600" y="1828800"/>
            <a:ext cx="1981200" cy="457200"/>
          </a:xfrm>
          <a:prstGeom prst="rect">
            <a:avLst/>
          </a:prstGeom>
          <a:noFill/>
          <a:ln w="9525">
            <a:noFill/>
            <a:miter lim="800000"/>
            <a:headEnd/>
            <a:tailEnd/>
          </a:ln>
        </p:spPr>
        <p:txBody>
          <a:bodyPr>
            <a:spAutoFit/>
          </a:bodyPr>
          <a:lstStyle/>
          <a:p>
            <a:pPr>
              <a:spcBef>
                <a:spcPct val="50000"/>
              </a:spcBef>
            </a:pPr>
            <a:r>
              <a:rPr lang="en-US"/>
              <a:t>employees</a:t>
            </a:r>
          </a:p>
        </p:txBody>
      </p:sp>
      <p:sp>
        <p:nvSpPr>
          <p:cNvPr id="16404" name="Text Box 19"/>
          <p:cNvSpPr txBox="1">
            <a:spLocks noChangeArrowheads="1"/>
          </p:cNvSpPr>
          <p:nvPr/>
        </p:nvSpPr>
        <p:spPr bwMode="auto">
          <a:xfrm>
            <a:off x="3352800" y="2209800"/>
            <a:ext cx="1219200" cy="336550"/>
          </a:xfrm>
          <a:prstGeom prst="rect">
            <a:avLst/>
          </a:prstGeom>
          <a:noFill/>
          <a:ln w="9525">
            <a:noFill/>
            <a:miter lim="800000"/>
            <a:headEnd/>
            <a:tailEnd/>
          </a:ln>
        </p:spPr>
        <p:txBody>
          <a:bodyPr>
            <a:spAutoFit/>
          </a:bodyPr>
          <a:lstStyle/>
          <a:p>
            <a:pPr>
              <a:spcBef>
                <a:spcPct val="50000"/>
              </a:spcBef>
            </a:pPr>
            <a:r>
              <a:rPr lang="en-US" sz="1600"/>
              <a:t>attitude</a:t>
            </a:r>
          </a:p>
        </p:txBody>
      </p:sp>
      <p:sp>
        <p:nvSpPr>
          <p:cNvPr id="16405" name="Text Box 20"/>
          <p:cNvSpPr txBox="1">
            <a:spLocks noChangeArrowheads="1"/>
          </p:cNvSpPr>
          <p:nvPr/>
        </p:nvSpPr>
        <p:spPr bwMode="auto">
          <a:xfrm>
            <a:off x="2590800" y="2863850"/>
            <a:ext cx="1219200" cy="336550"/>
          </a:xfrm>
          <a:prstGeom prst="rect">
            <a:avLst/>
          </a:prstGeom>
          <a:noFill/>
          <a:ln w="9525">
            <a:noFill/>
            <a:miter lim="800000"/>
            <a:headEnd/>
            <a:tailEnd/>
          </a:ln>
        </p:spPr>
        <p:txBody>
          <a:bodyPr>
            <a:spAutoFit/>
          </a:bodyPr>
          <a:lstStyle/>
          <a:p>
            <a:pPr>
              <a:spcBef>
                <a:spcPct val="50000"/>
              </a:spcBef>
            </a:pPr>
            <a:r>
              <a:rPr lang="en-US" sz="1600"/>
              <a:t>new trainee</a:t>
            </a:r>
          </a:p>
        </p:txBody>
      </p:sp>
      <p:sp>
        <p:nvSpPr>
          <p:cNvPr id="16406" name="Text Box 21"/>
          <p:cNvSpPr txBox="1">
            <a:spLocks noChangeArrowheads="1"/>
          </p:cNvSpPr>
          <p:nvPr/>
        </p:nvSpPr>
        <p:spPr bwMode="auto">
          <a:xfrm>
            <a:off x="6934200" y="2590800"/>
            <a:ext cx="1219200" cy="336550"/>
          </a:xfrm>
          <a:prstGeom prst="rect">
            <a:avLst/>
          </a:prstGeom>
          <a:noFill/>
          <a:ln w="9525">
            <a:noFill/>
            <a:miter lim="800000"/>
            <a:headEnd/>
            <a:tailEnd/>
          </a:ln>
        </p:spPr>
        <p:txBody>
          <a:bodyPr>
            <a:spAutoFit/>
          </a:bodyPr>
          <a:lstStyle/>
          <a:p>
            <a:pPr>
              <a:spcBef>
                <a:spcPct val="50000"/>
              </a:spcBef>
            </a:pPr>
            <a:r>
              <a:rPr lang="en-US" sz="1600"/>
              <a:t>training</a:t>
            </a:r>
          </a:p>
        </p:txBody>
      </p:sp>
      <p:sp>
        <p:nvSpPr>
          <p:cNvPr id="16407" name="Line 22"/>
          <p:cNvSpPr>
            <a:spLocks noChangeShapeType="1"/>
          </p:cNvSpPr>
          <p:nvPr/>
        </p:nvSpPr>
        <p:spPr bwMode="auto">
          <a:xfrm>
            <a:off x="3276600" y="2590800"/>
            <a:ext cx="2362200" cy="0"/>
          </a:xfrm>
          <a:prstGeom prst="line">
            <a:avLst/>
          </a:prstGeom>
          <a:noFill/>
          <a:ln w="9525">
            <a:solidFill>
              <a:schemeClr val="tx1"/>
            </a:solidFill>
            <a:round/>
            <a:headEnd/>
            <a:tailEnd/>
          </a:ln>
        </p:spPr>
        <p:txBody>
          <a:bodyPr wrap="none"/>
          <a:lstStyle/>
          <a:p>
            <a:endParaRPr lang="en-US"/>
          </a:p>
        </p:txBody>
      </p:sp>
      <p:sp>
        <p:nvSpPr>
          <p:cNvPr id="16408" name="Line 23"/>
          <p:cNvSpPr>
            <a:spLocks noChangeShapeType="1"/>
          </p:cNvSpPr>
          <p:nvPr/>
        </p:nvSpPr>
        <p:spPr bwMode="auto">
          <a:xfrm>
            <a:off x="2590800" y="3200400"/>
            <a:ext cx="1981200" cy="0"/>
          </a:xfrm>
          <a:prstGeom prst="line">
            <a:avLst/>
          </a:prstGeom>
          <a:noFill/>
          <a:ln w="9525">
            <a:solidFill>
              <a:schemeClr val="tx1"/>
            </a:solidFill>
            <a:round/>
            <a:headEnd/>
            <a:tailEnd/>
          </a:ln>
        </p:spPr>
        <p:txBody>
          <a:bodyPr wrap="none"/>
          <a:lstStyle/>
          <a:p>
            <a:endParaRPr lang="en-US"/>
          </a:p>
        </p:txBody>
      </p:sp>
      <p:sp>
        <p:nvSpPr>
          <p:cNvPr id="16409" name="Line 24"/>
          <p:cNvSpPr>
            <a:spLocks noChangeShapeType="1"/>
          </p:cNvSpPr>
          <p:nvPr/>
        </p:nvSpPr>
        <p:spPr bwMode="auto">
          <a:xfrm flipH="1">
            <a:off x="5105400" y="2895600"/>
            <a:ext cx="3048000" cy="0"/>
          </a:xfrm>
          <a:prstGeom prst="line">
            <a:avLst/>
          </a:prstGeom>
          <a:noFill/>
          <a:ln w="9525">
            <a:solidFill>
              <a:schemeClr val="tx1"/>
            </a:solidFill>
            <a:round/>
            <a:headEnd/>
            <a:tailEnd/>
          </a:ln>
        </p:spPr>
        <p:txBody>
          <a:bodyPr wrap="none"/>
          <a:lstStyle/>
          <a:p>
            <a:endParaRPr lang="en-US"/>
          </a:p>
        </p:txBody>
      </p:sp>
      <p:sp>
        <p:nvSpPr>
          <p:cNvPr id="16410" name="Line 25"/>
          <p:cNvSpPr>
            <a:spLocks noChangeShapeType="1"/>
          </p:cNvSpPr>
          <p:nvPr/>
        </p:nvSpPr>
        <p:spPr bwMode="auto">
          <a:xfrm>
            <a:off x="5562600" y="2895600"/>
            <a:ext cx="990600" cy="762000"/>
          </a:xfrm>
          <a:prstGeom prst="line">
            <a:avLst/>
          </a:prstGeom>
          <a:noFill/>
          <a:ln w="9525">
            <a:solidFill>
              <a:schemeClr val="tx1"/>
            </a:solidFill>
            <a:round/>
            <a:headEnd/>
            <a:tailEnd/>
          </a:ln>
        </p:spPr>
        <p:txBody>
          <a:bodyPr wrap="none"/>
          <a:lstStyle/>
          <a:p>
            <a:endParaRPr lang="en-US"/>
          </a:p>
        </p:txBody>
      </p:sp>
      <p:sp>
        <p:nvSpPr>
          <p:cNvPr id="16411" name="Line 26"/>
          <p:cNvSpPr>
            <a:spLocks noChangeShapeType="1"/>
          </p:cNvSpPr>
          <p:nvPr/>
        </p:nvSpPr>
        <p:spPr bwMode="auto">
          <a:xfrm>
            <a:off x="7315200" y="2895600"/>
            <a:ext cx="914400" cy="762000"/>
          </a:xfrm>
          <a:prstGeom prst="line">
            <a:avLst/>
          </a:prstGeom>
          <a:noFill/>
          <a:ln w="9525">
            <a:solidFill>
              <a:schemeClr val="tx1"/>
            </a:solidFill>
            <a:round/>
            <a:headEnd/>
            <a:tailEnd/>
          </a:ln>
        </p:spPr>
        <p:txBody>
          <a:bodyPr wrap="none"/>
          <a:lstStyle/>
          <a:p>
            <a:endParaRPr lang="en-US"/>
          </a:p>
        </p:txBody>
      </p:sp>
      <p:sp>
        <p:nvSpPr>
          <p:cNvPr id="16412" name="Text Box 27"/>
          <p:cNvSpPr txBox="1">
            <a:spLocks noChangeArrowheads="1"/>
          </p:cNvSpPr>
          <p:nvPr/>
        </p:nvSpPr>
        <p:spPr bwMode="auto">
          <a:xfrm>
            <a:off x="5410200" y="3200400"/>
            <a:ext cx="1143000" cy="336550"/>
          </a:xfrm>
          <a:prstGeom prst="rect">
            <a:avLst/>
          </a:prstGeom>
          <a:noFill/>
          <a:ln w="9525">
            <a:noFill/>
            <a:miter lim="800000"/>
            <a:headEnd/>
            <a:tailEnd/>
          </a:ln>
        </p:spPr>
        <p:txBody>
          <a:bodyPr>
            <a:spAutoFit/>
          </a:bodyPr>
          <a:lstStyle/>
          <a:p>
            <a:pPr>
              <a:spcBef>
                <a:spcPct val="50000"/>
              </a:spcBef>
            </a:pPr>
            <a:r>
              <a:rPr lang="en-US" sz="1600"/>
              <a:t>benefits</a:t>
            </a:r>
          </a:p>
        </p:txBody>
      </p:sp>
      <p:sp>
        <p:nvSpPr>
          <p:cNvPr id="16413" name="Text Box 28"/>
          <p:cNvSpPr txBox="1">
            <a:spLocks noChangeArrowheads="1"/>
          </p:cNvSpPr>
          <p:nvPr/>
        </p:nvSpPr>
        <p:spPr bwMode="auto">
          <a:xfrm>
            <a:off x="6934200" y="3168650"/>
            <a:ext cx="1143000" cy="336550"/>
          </a:xfrm>
          <a:prstGeom prst="rect">
            <a:avLst/>
          </a:prstGeom>
          <a:noFill/>
          <a:ln w="9525">
            <a:noFill/>
            <a:miter lim="800000"/>
            <a:headEnd/>
            <a:tailEnd/>
          </a:ln>
        </p:spPr>
        <p:txBody>
          <a:bodyPr>
            <a:spAutoFit/>
          </a:bodyPr>
          <a:lstStyle/>
          <a:p>
            <a:pPr>
              <a:spcBef>
                <a:spcPct val="50000"/>
              </a:spcBef>
            </a:pPr>
            <a:r>
              <a:rPr lang="en-US" sz="1600"/>
              <a:t>practices</a:t>
            </a:r>
          </a:p>
        </p:txBody>
      </p:sp>
      <p:sp>
        <p:nvSpPr>
          <p:cNvPr id="16414" name="Text Box 29"/>
          <p:cNvSpPr txBox="1">
            <a:spLocks noChangeArrowheads="1"/>
          </p:cNvSpPr>
          <p:nvPr/>
        </p:nvSpPr>
        <p:spPr bwMode="auto">
          <a:xfrm>
            <a:off x="152400" y="5867400"/>
            <a:ext cx="2190750" cy="274638"/>
          </a:xfrm>
          <a:prstGeom prst="rect">
            <a:avLst/>
          </a:prstGeom>
          <a:noFill/>
          <a:ln w="9525">
            <a:noFill/>
            <a:miter lim="800000"/>
            <a:headEnd/>
            <a:tailEnd/>
          </a:ln>
        </p:spPr>
        <p:txBody>
          <a:bodyPr wrap="none">
            <a:spAutoFit/>
          </a:bodyPr>
          <a:lstStyle/>
          <a:p>
            <a:r>
              <a:rPr lang="en-US" sz="1200"/>
              <a:t>From http://www.freequality.org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62000" y="449263"/>
            <a:ext cx="7724775" cy="846137"/>
          </a:xfrm>
        </p:spPr>
        <p:txBody>
          <a:bodyPr/>
          <a:lstStyle/>
          <a:p>
            <a:pPr eaLnBrk="1" hangingPunct="1"/>
            <a:r>
              <a:rPr lang="en-US" smtClean="0"/>
              <a:t>Design Inspection</a:t>
            </a:r>
            <a:br>
              <a:rPr lang="en-US" smtClean="0"/>
            </a:br>
            <a:r>
              <a:rPr lang="en-US" smtClean="0"/>
              <a:t>Example from Tian Textbook</a:t>
            </a:r>
          </a:p>
        </p:txBody>
      </p:sp>
      <p:sp>
        <p:nvSpPr>
          <p:cNvPr id="17411" name="Slide Number Placeholder 3"/>
          <p:cNvSpPr>
            <a:spLocks noGrp="1"/>
          </p:cNvSpPr>
          <p:nvPr>
            <p:ph type="sldNum" sz="quarter" idx="10"/>
          </p:nvPr>
        </p:nvSpPr>
        <p:spPr>
          <a:noFill/>
        </p:spPr>
        <p:txBody>
          <a:bodyPr/>
          <a:lstStyle/>
          <a:p>
            <a:fld id="{E7D97721-A714-4A6A-847D-71F676DFCD42}" type="slidenum">
              <a:rPr lang="en-US"/>
              <a:pPr/>
              <a:t>14</a:t>
            </a:fld>
            <a:endParaRPr lang="en-US"/>
          </a:p>
        </p:txBody>
      </p:sp>
      <p:pic>
        <p:nvPicPr>
          <p:cNvPr id="17412" name="Picture 4"/>
          <p:cNvPicPr>
            <a:picLocks noChangeAspect="1"/>
          </p:cNvPicPr>
          <p:nvPr/>
        </p:nvPicPr>
        <p:blipFill>
          <a:blip r:embed="rId3"/>
          <a:srcRect/>
          <a:stretch>
            <a:fillRect/>
          </a:stretch>
        </p:blipFill>
        <p:spPr bwMode="auto">
          <a:xfrm>
            <a:off x="1136650" y="1371600"/>
            <a:ext cx="7016750" cy="4894263"/>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228600"/>
            <a:ext cx="7724775" cy="846138"/>
          </a:xfrm>
        </p:spPr>
        <p:txBody>
          <a:bodyPr/>
          <a:lstStyle/>
          <a:p>
            <a:pPr eaLnBrk="1" hangingPunct="1"/>
            <a:r>
              <a:rPr lang="en-US" smtClean="0"/>
              <a:t>Pareto Diagram</a:t>
            </a:r>
          </a:p>
        </p:txBody>
      </p:sp>
      <p:sp>
        <p:nvSpPr>
          <p:cNvPr id="18435" name="Rectangle 3"/>
          <p:cNvSpPr>
            <a:spLocks noGrp="1" noChangeArrowheads="1"/>
          </p:cNvSpPr>
          <p:nvPr>
            <p:ph type="body" idx="1"/>
          </p:nvPr>
        </p:nvSpPr>
        <p:spPr>
          <a:xfrm>
            <a:off x="381000" y="1066800"/>
            <a:ext cx="8305800" cy="4343400"/>
          </a:xfrm>
        </p:spPr>
        <p:txBody>
          <a:bodyPr/>
          <a:lstStyle/>
          <a:p>
            <a:pPr eaLnBrk="1" hangingPunct="1">
              <a:spcBef>
                <a:spcPct val="0"/>
              </a:spcBef>
            </a:pPr>
            <a:r>
              <a:rPr lang="en-US" smtClean="0"/>
              <a:t>Histogram arranged by decreasing frequency</a:t>
            </a:r>
          </a:p>
          <a:p>
            <a:pPr eaLnBrk="1" hangingPunct="1">
              <a:spcBef>
                <a:spcPct val="0"/>
              </a:spcBef>
            </a:pPr>
            <a:r>
              <a:rPr lang="en-US" smtClean="0"/>
              <a:t>Used to identify causes that contribute most to the problem</a:t>
            </a:r>
          </a:p>
          <a:p>
            <a:pPr eaLnBrk="1" hangingPunct="1">
              <a:spcBef>
                <a:spcPct val="0"/>
              </a:spcBef>
            </a:pPr>
            <a:r>
              <a:rPr lang="en-US" smtClean="0"/>
              <a:t>After fishbone analysis, may do data gathering to figure out the frequency with which each cause contributes to the problem</a:t>
            </a:r>
          </a:p>
          <a:p>
            <a:pPr lvl="1" eaLnBrk="1" hangingPunct="1">
              <a:spcBef>
                <a:spcPct val="0"/>
              </a:spcBef>
            </a:pPr>
            <a:r>
              <a:rPr lang="en-US" smtClean="0"/>
              <a:t>In software, review reports are good data sources</a:t>
            </a:r>
          </a:p>
          <a:p>
            <a:pPr eaLnBrk="1" hangingPunct="1">
              <a:spcBef>
                <a:spcPct val="0"/>
              </a:spcBef>
            </a:pPr>
            <a:r>
              <a:rPr lang="en-US" smtClean="0"/>
              <a:t>Plot histogram, identify the major causes</a:t>
            </a:r>
          </a:p>
          <a:p>
            <a:pPr eaLnBrk="1" hangingPunct="1">
              <a:spcBef>
                <a:spcPct val="0"/>
              </a:spcBef>
            </a:pPr>
            <a:r>
              <a:rPr lang="en-US" smtClean="0"/>
              <a:t>Based on Juran’s Pareto Principle – the 80/20 rule</a:t>
            </a:r>
          </a:p>
          <a:p>
            <a:pPr lvl="1" eaLnBrk="1" hangingPunct="1">
              <a:spcBef>
                <a:spcPct val="0"/>
              </a:spcBef>
            </a:pPr>
            <a:r>
              <a:rPr lang="en-US" smtClean="0"/>
              <a:t>“80% of the effects come from 20% of the causes”</a:t>
            </a:r>
          </a:p>
          <a:p>
            <a:pPr lvl="1" eaLnBrk="1" hangingPunct="1">
              <a:spcBef>
                <a:spcPct val="0"/>
              </a:spcBef>
            </a:pPr>
            <a:r>
              <a:rPr lang="en-US" smtClean="0"/>
              <a:t>Indicates general principle that some causes likely to be a lot more significant than others</a:t>
            </a:r>
          </a:p>
          <a:p>
            <a:pPr eaLnBrk="1" hangingPunct="1">
              <a:spcBef>
                <a:spcPct val="0"/>
              </a:spcBef>
            </a:pPr>
            <a:r>
              <a:rPr lang="en-US" smtClean="0"/>
              <a:t>Highest cost-benefit from addressing the most significant problems</a:t>
            </a:r>
          </a:p>
          <a:p>
            <a:pPr lvl="1" eaLnBrk="1" hangingPunct="1">
              <a:spcBef>
                <a:spcPct val="0"/>
              </a:spcBef>
            </a:pPr>
            <a:r>
              <a:rPr lang="en-US" smtClean="0"/>
              <a:t>Less significant problems may barely be worth addressing</a:t>
            </a:r>
          </a:p>
        </p:txBody>
      </p:sp>
      <p:sp>
        <p:nvSpPr>
          <p:cNvPr id="18436" name="Slide Number Placeholder 3"/>
          <p:cNvSpPr>
            <a:spLocks noGrp="1"/>
          </p:cNvSpPr>
          <p:nvPr>
            <p:ph type="sldNum" sz="quarter" idx="10"/>
          </p:nvPr>
        </p:nvSpPr>
        <p:spPr>
          <a:noFill/>
        </p:spPr>
        <p:txBody>
          <a:bodyPr/>
          <a:lstStyle/>
          <a:p>
            <a:fld id="{0A5949B9-4A8C-4B72-8ACF-7D4893DE8BD5}"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3"/>
          <p:cNvSpPr>
            <a:spLocks noGrp="1"/>
          </p:cNvSpPr>
          <p:nvPr>
            <p:ph type="sldNum" sz="quarter" idx="10"/>
          </p:nvPr>
        </p:nvSpPr>
        <p:spPr>
          <a:noFill/>
        </p:spPr>
        <p:txBody>
          <a:bodyPr/>
          <a:lstStyle/>
          <a:p>
            <a:fld id="{736A5D74-CDEC-4827-862B-C997F3B507A0}" type="slidenum">
              <a:rPr lang="en-US"/>
              <a:pPr/>
              <a:t>16</a:t>
            </a:fld>
            <a:endParaRPr lang="en-US"/>
          </a:p>
        </p:txBody>
      </p:sp>
      <p:sp>
        <p:nvSpPr>
          <p:cNvPr id="2052" name="Rectangle 2"/>
          <p:cNvSpPr>
            <a:spLocks noGrp="1" noChangeArrowheads="1"/>
          </p:cNvSpPr>
          <p:nvPr>
            <p:ph type="title"/>
          </p:nvPr>
        </p:nvSpPr>
        <p:spPr>
          <a:xfrm>
            <a:off x="1066800" y="931863"/>
            <a:ext cx="7724775" cy="449262"/>
          </a:xfrm>
        </p:spPr>
        <p:txBody>
          <a:bodyPr/>
          <a:lstStyle/>
          <a:p>
            <a:pPr eaLnBrk="1" hangingPunct="1"/>
            <a:r>
              <a:rPr lang="en-US" smtClean="0"/>
              <a:t>Pizza Shop Example</a:t>
            </a:r>
          </a:p>
        </p:txBody>
      </p:sp>
      <p:graphicFrame>
        <p:nvGraphicFramePr>
          <p:cNvPr id="2050" name="Object 2"/>
          <p:cNvGraphicFramePr>
            <a:graphicFrameLocks noChangeAspect="1"/>
          </p:cNvGraphicFramePr>
          <p:nvPr/>
        </p:nvGraphicFramePr>
        <p:xfrm>
          <a:off x="2514600" y="1755775"/>
          <a:ext cx="4800600" cy="3411538"/>
        </p:xfrm>
        <a:graphic>
          <a:graphicData uri="http://schemas.openxmlformats.org/presentationml/2006/ole">
            <p:oleObj spid="_x0000_s2050" name="Chart" r:id="rId4" imgW="3391363" imgH="2410052" progId="Excel.Chart.8">
              <p:embed/>
            </p:oleObj>
          </a:graphicData>
        </a:graphic>
      </p:graphicFrame>
      <p:sp>
        <p:nvSpPr>
          <p:cNvPr id="2053" name="Text Box 5"/>
          <p:cNvSpPr txBox="1">
            <a:spLocks noChangeArrowheads="1"/>
          </p:cNvSpPr>
          <p:nvPr/>
        </p:nvSpPr>
        <p:spPr bwMode="auto">
          <a:xfrm>
            <a:off x="3505200" y="5153025"/>
            <a:ext cx="4038600" cy="584200"/>
          </a:xfrm>
          <a:prstGeom prst="rect">
            <a:avLst/>
          </a:prstGeom>
          <a:noFill/>
          <a:ln w="9525">
            <a:noFill/>
            <a:miter lim="800000"/>
            <a:headEnd/>
            <a:tailEnd/>
          </a:ln>
        </p:spPr>
        <p:txBody>
          <a:bodyPr>
            <a:spAutoFit/>
          </a:bodyPr>
          <a:lstStyle/>
          <a:p>
            <a:pPr>
              <a:spcBef>
                <a:spcPct val="50000"/>
              </a:spcBef>
            </a:pPr>
            <a:r>
              <a:rPr lang="en-US" sz="3200"/>
              <a:t>Slices of Pizza</a:t>
            </a:r>
          </a:p>
        </p:txBody>
      </p:sp>
      <p:sp>
        <p:nvSpPr>
          <p:cNvPr id="2054" name="Text Box 6"/>
          <p:cNvSpPr txBox="1">
            <a:spLocks noChangeArrowheads="1"/>
          </p:cNvSpPr>
          <p:nvPr/>
        </p:nvSpPr>
        <p:spPr bwMode="auto">
          <a:xfrm rot="-5364964">
            <a:off x="-60325" y="2606675"/>
            <a:ext cx="4267200" cy="584200"/>
          </a:xfrm>
          <a:prstGeom prst="rect">
            <a:avLst/>
          </a:prstGeom>
          <a:noFill/>
          <a:ln w="9525">
            <a:noFill/>
            <a:miter lim="800000"/>
            <a:headEnd/>
            <a:tailEnd/>
          </a:ln>
        </p:spPr>
        <p:txBody>
          <a:bodyPr>
            <a:spAutoFit/>
          </a:bodyPr>
          <a:lstStyle/>
          <a:p>
            <a:pPr>
              <a:spcBef>
                <a:spcPct val="50000"/>
              </a:spcBef>
            </a:pPr>
            <a:r>
              <a:rPr lang="en-US" sz="3200"/>
              <a:t># times ordered</a:t>
            </a:r>
          </a:p>
        </p:txBody>
      </p:sp>
      <p:sp>
        <p:nvSpPr>
          <p:cNvPr id="2055" name="Text Box 7"/>
          <p:cNvSpPr txBox="1">
            <a:spLocks noChangeArrowheads="1"/>
          </p:cNvSpPr>
          <p:nvPr/>
        </p:nvSpPr>
        <p:spPr bwMode="auto">
          <a:xfrm>
            <a:off x="32004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2</a:t>
            </a:r>
          </a:p>
        </p:txBody>
      </p:sp>
      <p:sp>
        <p:nvSpPr>
          <p:cNvPr id="2056" name="Text Box 8"/>
          <p:cNvSpPr txBox="1">
            <a:spLocks noChangeArrowheads="1"/>
          </p:cNvSpPr>
          <p:nvPr/>
        </p:nvSpPr>
        <p:spPr bwMode="auto">
          <a:xfrm>
            <a:off x="38100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1</a:t>
            </a:r>
          </a:p>
        </p:txBody>
      </p:sp>
      <p:sp>
        <p:nvSpPr>
          <p:cNvPr id="2057" name="Text Box 9"/>
          <p:cNvSpPr txBox="1">
            <a:spLocks noChangeArrowheads="1"/>
          </p:cNvSpPr>
          <p:nvPr/>
        </p:nvSpPr>
        <p:spPr bwMode="auto">
          <a:xfrm>
            <a:off x="43434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4</a:t>
            </a:r>
          </a:p>
        </p:txBody>
      </p:sp>
      <p:sp>
        <p:nvSpPr>
          <p:cNvPr id="2058" name="Text Box 10"/>
          <p:cNvSpPr txBox="1">
            <a:spLocks noChangeArrowheads="1"/>
          </p:cNvSpPr>
          <p:nvPr/>
        </p:nvSpPr>
        <p:spPr bwMode="auto">
          <a:xfrm>
            <a:off x="49530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3</a:t>
            </a:r>
          </a:p>
        </p:txBody>
      </p:sp>
      <p:sp>
        <p:nvSpPr>
          <p:cNvPr id="2059" name="Text Box 11"/>
          <p:cNvSpPr txBox="1">
            <a:spLocks noChangeArrowheads="1"/>
          </p:cNvSpPr>
          <p:nvPr/>
        </p:nvSpPr>
        <p:spPr bwMode="auto">
          <a:xfrm>
            <a:off x="54864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7</a:t>
            </a:r>
          </a:p>
        </p:txBody>
      </p:sp>
      <p:sp>
        <p:nvSpPr>
          <p:cNvPr id="2060" name="Text Box 12"/>
          <p:cNvSpPr txBox="1">
            <a:spLocks noChangeArrowheads="1"/>
          </p:cNvSpPr>
          <p:nvPr/>
        </p:nvSpPr>
        <p:spPr bwMode="auto">
          <a:xfrm>
            <a:off x="60960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5</a:t>
            </a:r>
          </a:p>
        </p:txBody>
      </p:sp>
      <p:sp>
        <p:nvSpPr>
          <p:cNvPr id="2061" name="Text Box 13"/>
          <p:cNvSpPr txBox="1">
            <a:spLocks noChangeArrowheads="1"/>
          </p:cNvSpPr>
          <p:nvPr/>
        </p:nvSpPr>
        <p:spPr bwMode="auto">
          <a:xfrm>
            <a:off x="6629400" y="4575175"/>
            <a:ext cx="304800" cy="457200"/>
          </a:xfrm>
          <a:prstGeom prst="rect">
            <a:avLst/>
          </a:prstGeom>
          <a:solidFill>
            <a:schemeClr val="tx1"/>
          </a:solidFill>
          <a:ln w="9525">
            <a:noFill/>
            <a:miter lim="800000"/>
            <a:headEnd/>
            <a:tailEnd/>
          </a:ln>
        </p:spPr>
        <p:txBody>
          <a:bodyPr>
            <a:spAutoFit/>
          </a:bodyPr>
          <a:lstStyle/>
          <a:p>
            <a:pPr>
              <a:spcBef>
                <a:spcPct val="50000"/>
              </a:spcBef>
            </a:pPr>
            <a:r>
              <a:rPr lang="en-US">
                <a:solidFill>
                  <a:schemeClr val="bg1"/>
                </a:solidFill>
              </a:rPr>
              <a:t>6</a:t>
            </a:r>
          </a:p>
        </p:txBody>
      </p:sp>
      <p:sp>
        <p:nvSpPr>
          <p:cNvPr id="2062" name="Text Box 14"/>
          <p:cNvSpPr txBox="1">
            <a:spLocks noChangeArrowheads="1"/>
          </p:cNvSpPr>
          <p:nvPr/>
        </p:nvSpPr>
        <p:spPr bwMode="auto">
          <a:xfrm>
            <a:off x="95250" y="5715000"/>
            <a:ext cx="2190750" cy="274638"/>
          </a:xfrm>
          <a:prstGeom prst="rect">
            <a:avLst/>
          </a:prstGeom>
          <a:noFill/>
          <a:ln w="9525">
            <a:noFill/>
            <a:miter lim="800000"/>
            <a:headEnd/>
            <a:tailEnd/>
          </a:ln>
        </p:spPr>
        <p:txBody>
          <a:bodyPr wrap="none">
            <a:spAutoFit/>
          </a:bodyPr>
          <a:lstStyle/>
          <a:p>
            <a:r>
              <a:rPr lang="en-US" sz="1200"/>
              <a:t>From http://www.freequality.org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A78E2C11-A265-4B13-879F-F175F9E24C77}" type="slidenum">
              <a:rPr lang="en-US"/>
              <a:pPr/>
              <a:t>17</a:t>
            </a:fld>
            <a:endParaRPr lang="en-US"/>
          </a:p>
        </p:txBody>
      </p:sp>
      <p:sp>
        <p:nvSpPr>
          <p:cNvPr id="19459" name="Rectangle 2"/>
          <p:cNvSpPr>
            <a:spLocks noGrp="1" noChangeArrowheads="1"/>
          </p:cNvSpPr>
          <p:nvPr>
            <p:ph type="title"/>
          </p:nvPr>
        </p:nvSpPr>
        <p:spPr/>
        <p:txBody>
          <a:bodyPr/>
          <a:lstStyle/>
          <a:p>
            <a:pPr eaLnBrk="1" hangingPunct="1"/>
            <a:r>
              <a:rPr lang="en-US" smtClean="0"/>
              <a:t>Four Basic Defect Prevention Tools</a:t>
            </a:r>
          </a:p>
        </p:txBody>
      </p:sp>
      <p:sp>
        <p:nvSpPr>
          <p:cNvPr id="19460" name="Rectangle 3"/>
          <p:cNvSpPr>
            <a:spLocks noGrp="1" noChangeArrowheads="1"/>
          </p:cNvSpPr>
          <p:nvPr>
            <p:ph type="body" idx="1"/>
          </p:nvPr>
        </p:nvSpPr>
        <p:spPr/>
        <p:txBody>
          <a:bodyPr/>
          <a:lstStyle/>
          <a:p>
            <a:pPr eaLnBrk="1" hangingPunct="1"/>
            <a:r>
              <a:rPr lang="en-US" smtClean="0"/>
              <a:t>Checklists</a:t>
            </a:r>
          </a:p>
          <a:p>
            <a:pPr eaLnBrk="1" hangingPunct="1">
              <a:buFont typeface="Wingdings" pitchFamily="2" charset="2"/>
              <a:buNone/>
            </a:pPr>
            <a:endParaRPr lang="en-US" smtClean="0"/>
          </a:p>
          <a:p>
            <a:pPr eaLnBrk="1" hangingPunct="1"/>
            <a:r>
              <a:rPr lang="en-US" smtClean="0"/>
              <a:t>Templates</a:t>
            </a:r>
          </a:p>
          <a:p>
            <a:pPr eaLnBrk="1" hangingPunct="1">
              <a:buFont typeface="Wingdings" pitchFamily="2" charset="2"/>
              <a:buNone/>
            </a:pPr>
            <a:endParaRPr lang="en-US" smtClean="0"/>
          </a:p>
          <a:p>
            <a:pPr eaLnBrk="1" hangingPunct="1"/>
            <a:r>
              <a:rPr lang="en-US" smtClean="0"/>
              <a:t>Processes</a:t>
            </a:r>
          </a:p>
          <a:p>
            <a:pPr eaLnBrk="1" hangingPunct="1">
              <a:buFont typeface="Wingdings" pitchFamily="2" charset="2"/>
              <a:buNone/>
            </a:pPr>
            <a:endParaRPr lang="en-US" smtClean="0"/>
          </a:p>
          <a:p>
            <a:pPr eaLnBrk="1" hangingPunct="1"/>
            <a:r>
              <a:rPr lang="en-US" smtClean="0"/>
              <a:t>Workflow automation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Checklists</a:t>
            </a:r>
          </a:p>
        </p:txBody>
      </p:sp>
      <p:sp>
        <p:nvSpPr>
          <p:cNvPr id="20483" name="Rectangle 3"/>
          <p:cNvSpPr>
            <a:spLocks noGrp="1" noChangeArrowheads="1"/>
          </p:cNvSpPr>
          <p:nvPr>
            <p:ph type="body" idx="1"/>
          </p:nvPr>
        </p:nvSpPr>
        <p:spPr>
          <a:xfrm>
            <a:off x="457200" y="1447800"/>
            <a:ext cx="8229600" cy="4343400"/>
          </a:xfrm>
        </p:spPr>
        <p:txBody>
          <a:bodyPr/>
          <a:lstStyle/>
          <a:p>
            <a:pPr eaLnBrk="1" hangingPunct="1"/>
            <a:r>
              <a:rPr lang="en-US" smtClean="0"/>
              <a:t>Once we identify the causes of problems, how do we eliminate them?</a:t>
            </a:r>
          </a:p>
          <a:p>
            <a:pPr lvl="1" eaLnBrk="1" hangingPunct="1"/>
            <a:r>
              <a:rPr lang="en-US" smtClean="0"/>
              <a:t>Checklists are simple and incredibly effective at preventing &amp; eliminating defects on repetitive tasks </a:t>
            </a:r>
          </a:p>
          <a:p>
            <a:pPr lvl="2" eaLnBrk="1" hangingPunct="1"/>
            <a:r>
              <a:rPr lang="en-US" smtClean="0"/>
              <a:t>To Do lists, “did you ...” on bill payment envelopes, etc.</a:t>
            </a:r>
          </a:p>
          <a:p>
            <a:pPr eaLnBrk="1" hangingPunct="1"/>
            <a:r>
              <a:rPr lang="en-US" smtClean="0"/>
              <a:t>Capture knowledge about common problems and how to avoid them</a:t>
            </a:r>
          </a:p>
          <a:p>
            <a:pPr eaLnBrk="1" hangingPunct="1"/>
            <a:r>
              <a:rPr lang="en-US" smtClean="0"/>
              <a:t>Can be used in review processes to identify problems</a:t>
            </a:r>
          </a:p>
          <a:p>
            <a:pPr eaLnBrk="1" hangingPunct="1"/>
            <a:r>
              <a:rPr lang="en-US" smtClean="0"/>
              <a:t>Lightweight: low additional effort to use (not zero!)</a:t>
            </a:r>
          </a:p>
          <a:p>
            <a:pPr eaLnBrk="1" hangingPunct="1"/>
            <a:r>
              <a:rPr lang="en-US" smtClean="0"/>
              <a:t>Checklists that become too long lose value (use Pareto analysis!)</a:t>
            </a:r>
          </a:p>
        </p:txBody>
      </p:sp>
      <p:sp>
        <p:nvSpPr>
          <p:cNvPr id="20484" name="Slide Number Placeholder 3"/>
          <p:cNvSpPr>
            <a:spLocks noGrp="1"/>
          </p:cNvSpPr>
          <p:nvPr>
            <p:ph type="sldNum" sz="quarter" idx="10"/>
          </p:nvPr>
        </p:nvSpPr>
        <p:spPr>
          <a:noFill/>
        </p:spPr>
        <p:txBody>
          <a:bodyPr/>
          <a:lstStyle/>
          <a:p>
            <a:fld id="{51EAFDA9-332E-4B8B-983B-F9C35F576EAE}"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Flowcharts (Process Diagrams)</a:t>
            </a:r>
          </a:p>
        </p:txBody>
      </p:sp>
      <p:sp>
        <p:nvSpPr>
          <p:cNvPr id="21507" name="Rectangle 3"/>
          <p:cNvSpPr>
            <a:spLocks noGrp="1" noChangeArrowheads="1"/>
          </p:cNvSpPr>
          <p:nvPr>
            <p:ph type="body" idx="1"/>
          </p:nvPr>
        </p:nvSpPr>
        <p:spPr>
          <a:xfrm>
            <a:off x="838200" y="1371600"/>
            <a:ext cx="7772400" cy="4343400"/>
          </a:xfrm>
        </p:spPr>
        <p:txBody>
          <a:bodyPr/>
          <a:lstStyle/>
          <a:p>
            <a:pPr eaLnBrk="1" hangingPunct="1"/>
            <a:r>
              <a:rPr lang="en-US" smtClean="0"/>
              <a:t>Flowcharts show sequencing of activities and decisions</a:t>
            </a:r>
          </a:p>
          <a:p>
            <a:pPr lvl="1" eaLnBrk="1" hangingPunct="1"/>
            <a:r>
              <a:rPr lang="en-US" smtClean="0"/>
              <a:t>Depiction of processes for doing things</a:t>
            </a:r>
          </a:p>
          <a:p>
            <a:pPr eaLnBrk="1" hangingPunct="1"/>
            <a:r>
              <a:rPr lang="en-US" smtClean="0"/>
              <a:t>Streamline the flow of activities</a:t>
            </a:r>
          </a:p>
          <a:p>
            <a:pPr eaLnBrk="1" hangingPunct="1"/>
            <a:r>
              <a:rPr lang="en-US" smtClean="0"/>
              <a:t>Capture knowledge about how to perform activities effectively</a:t>
            </a:r>
          </a:p>
          <a:p>
            <a:pPr eaLnBrk="1" hangingPunct="1"/>
            <a:r>
              <a:rPr lang="en-US" smtClean="0"/>
              <a:t>Eliminate problems due to missed activities and badly sequenced activities</a:t>
            </a:r>
          </a:p>
          <a:p>
            <a:pPr eaLnBrk="1" hangingPunct="1"/>
            <a:r>
              <a:rPr lang="en-US" smtClean="0"/>
              <a:t>Can be used to analyze and implement improvement ideas:</a:t>
            </a:r>
          </a:p>
          <a:p>
            <a:pPr lvl="1" eaLnBrk="1" hangingPunct="1"/>
            <a:r>
              <a:rPr lang="en-US" smtClean="0"/>
              <a:t>Good processes can save work and avoid problems</a:t>
            </a:r>
          </a:p>
          <a:p>
            <a:pPr lvl="2" eaLnBrk="1" hangingPunct="1"/>
            <a:r>
              <a:rPr lang="en-US" smtClean="0"/>
              <a:t>Less than zero cost for improving quality</a:t>
            </a:r>
          </a:p>
          <a:p>
            <a:pPr lvl="2" eaLnBrk="1" hangingPunct="1"/>
            <a:r>
              <a:rPr lang="en-US" smtClean="0"/>
              <a:t>Should always be the goal of process design</a:t>
            </a:r>
          </a:p>
        </p:txBody>
      </p:sp>
      <p:sp>
        <p:nvSpPr>
          <p:cNvPr id="21508" name="Slide Number Placeholder 3"/>
          <p:cNvSpPr>
            <a:spLocks noGrp="1"/>
          </p:cNvSpPr>
          <p:nvPr>
            <p:ph type="sldNum" sz="quarter" idx="10"/>
          </p:nvPr>
        </p:nvSpPr>
        <p:spPr>
          <a:noFill/>
        </p:spPr>
        <p:txBody>
          <a:bodyPr/>
          <a:lstStyle/>
          <a:p>
            <a:fld id="{2A8AF91B-A32F-4B0E-8812-1E83E5407DBF}"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Objectives</a:t>
            </a:r>
          </a:p>
        </p:txBody>
      </p:sp>
      <p:sp>
        <p:nvSpPr>
          <p:cNvPr id="6147" name="Content Placeholder 2"/>
          <p:cNvSpPr>
            <a:spLocks noGrp="1"/>
          </p:cNvSpPr>
          <p:nvPr>
            <p:ph idx="1"/>
          </p:nvPr>
        </p:nvSpPr>
        <p:spPr>
          <a:xfrm>
            <a:off x="685800" y="1371600"/>
            <a:ext cx="7772400" cy="4343400"/>
          </a:xfrm>
        </p:spPr>
        <p:txBody>
          <a:bodyPr/>
          <a:lstStyle/>
          <a:p>
            <a:pPr eaLnBrk="1" hangingPunct="1"/>
            <a:r>
              <a:rPr lang="en-US" smtClean="0"/>
              <a:t>Introduce some basic quality analysis and control tools for gaining insight from metrics</a:t>
            </a:r>
          </a:p>
          <a:p>
            <a:pPr lvl="1" eaLnBrk="1" hangingPunct="1"/>
            <a:r>
              <a:rPr lang="en-US" smtClean="0"/>
              <a:t>Seven “Basic” Quality Tools</a:t>
            </a:r>
          </a:p>
          <a:p>
            <a:pPr lvl="1" eaLnBrk="1" hangingPunct="1"/>
            <a:r>
              <a:rPr lang="en-US" smtClean="0"/>
              <a:t>Plus a few “additional” tools</a:t>
            </a:r>
          </a:p>
          <a:p>
            <a:pPr lvl="1" eaLnBrk="1" hangingPunct="1"/>
            <a:endParaRPr lang="en-US" smtClean="0"/>
          </a:p>
          <a:p>
            <a:pPr eaLnBrk="1" hangingPunct="1"/>
            <a:r>
              <a:rPr lang="en-US" smtClean="0"/>
              <a:t>These are tools to ...</a:t>
            </a:r>
          </a:p>
          <a:p>
            <a:pPr lvl="1" eaLnBrk="1" hangingPunct="1"/>
            <a:r>
              <a:rPr lang="en-US" smtClean="0"/>
              <a:t>Analyze quality metrics data to gain insight on attainment of quality goals and opportunities for quality improvement</a:t>
            </a:r>
          </a:p>
          <a:p>
            <a:pPr lvl="1" eaLnBrk="1" hangingPunct="1"/>
            <a:r>
              <a:rPr lang="en-US" smtClean="0"/>
              <a:t>Focus quality assessment and improvement activities on high-value results</a:t>
            </a:r>
          </a:p>
          <a:p>
            <a:pPr lvl="1" eaLnBrk="1" hangingPunct="1"/>
            <a:endParaRPr lang="en-US" smtClean="0"/>
          </a:p>
        </p:txBody>
      </p:sp>
      <p:sp>
        <p:nvSpPr>
          <p:cNvPr id="6148" name="Slide Number Placeholder 3"/>
          <p:cNvSpPr>
            <a:spLocks noGrp="1"/>
          </p:cNvSpPr>
          <p:nvPr>
            <p:ph type="sldNum" sz="quarter" idx="10"/>
          </p:nvPr>
        </p:nvSpPr>
        <p:spPr>
          <a:noFill/>
        </p:spPr>
        <p:txBody>
          <a:bodyPr/>
          <a:lstStyle/>
          <a:p>
            <a:fld id="{96C38227-88E2-43E6-9DFF-E3B0A681A3C1}" type="slidenum">
              <a:rPr lang="en-US"/>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p>
            <a:fld id="{AE2D2A57-ECE8-4498-8A08-347C15C1AB79}" type="slidenum">
              <a:rPr lang="en-US"/>
              <a:pPr/>
              <a:t>20</a:t>
            </a:fld>
            <a:endParaRPr lang="en-US"/>
          </a:p>
        </p:txBody>
      </p:sp>
      <p:sp>
        <p:nvSpPr>
          <p:cNvPr id="22531" name="Rectangle 2"/>
          <p:cNvSpPr>
            <a:spLocks noGrp="1" noChangeArrowheads="1"/>
          </p:cNvSpPr>
          <p:nvPr>
            <p:ph type="title"/>
          </p:nvPr>
        </p:nvSpPr>
        <p:spPr>
          <a:xfrm>
            <a:off x="533400" y="152400"/>
            <a:ext cx="7772400" cy="661988"/>
          </a:xfrm>
        </p:spPr>
        <p:txBody>
          <a:bodyPr/>
          <a:lstStyle/>
          <a:p>
            <a:pPr eaLnBrk="1" hangingPunct="1"/>
            <a:r>
              <a:rPr lang="en-US" smtClean="0"/>
              <a:t>Flowchart Example for Pizza Shop</a:t>
            </a:r>
          </a:p>
        </p:txBody>
      </p:sp>
      <p:sp>
        <p:nvSpPr>
          <p:cNvPr id="22532" name="Rectangle 4"/>
          <p:cNvSpPr>
            <a:spLocks noChangeArrowheads="1"/>
          </p:cNvSpPr>
          <p:nvPr/>
        </p:nvSpPr>
        <p:spPr bwMode="auto">
          <a:xfrm>
            <a:off x="1066800" y="1600200"/>
            <a:ext cx="1600200" cy="762000"/>
          </a:xfrm>
          <a:prstGeom prst="rect">
            <a:avLst/>
          </a:prstGeom>
          <a:noFill/>
          <a:ln w="9525">
            <a:solidFill>
              <a:schemeClr val="tx1"/>
            </a:solidFill>
            <a:miter lim="800000"/>
            <a:headEnd/>
            <a:tailEnd/>
          </a:ln>
        </p:spPr>
        <p:txBody>
          <a:bodyPr wrap="none" anchor="ctr"/>
          <a:lstStyle/>
          <a:p>
            <a:endParaRPr lang="en-US"/>
          </a:p>
        </p:txBody>
      </p:sp>
      <p:sp>
        <p:nvSpPr>
          <p:cNvPr id="22533" name="Rectangle 5"/>
          <p:cNvSpPr>
            <a:spLocks noChangeArrowheads="1"/>
          </p:cNvSpPr>
          <p:nvPr/>
        </p:nvSpPr>
        <p:spPr bwMode="auto">
          <a:xfrm>
            <a:off x="3505200" y="1600200"/>
            <a:ext cx="2514600" cy="838200"/>
          </a:xfrm>
          <a:prstGeom prst="rect">
            <a:avLst/>
          </a:prstGeom>
          <a:noFill/>
          <a:ln w="9525">
            <a:solidFill>
              <a:schemeClr val="tx1"/>
            </a:solidFill>
            <a:miter lim="800000"/>
            <a:headEnd/>
            <a:tailEnd/>
          </a:ln>
        </p:spPr>
        <p:txBody>
          <a:bodyPr wrap="none" anchor="ctr"/>
          <a:lstStyle/>
          <a:p>
            <a:endParaRPr lang="en-US"/>
          </a:p>
        </p:txBody>
      </p:sp>
      <p:sp>
        <p:nvSpPr>
          <p:cNvPr id="22534" name="AutoShape 6"/>
          <p:cNvSpPr>
            <a:spLocks noChangeArrowheads="1"/>
          </p:cNvSpPr>
          <p:nvPr/>
        </p:nvSpPr>
        <p:spPr bwMode="auto">
          <a:xfrm>
            <a:off x="6400800" y="1295400"/>
            <a:ext cx="1295400" cy="1295400"/>
          </a:xfrm>
          <a:prstGeom prst="flowChartDecision">
            <a:avLst/>
          </a:prstGeom>
          <a:noFill/>
          <a:ln w="9525">
            <a:solidFill>
              <a:schemeClr val="tx1"/>
            </a:solidFill>
            <a:miter lim="800000"/>
            <a:headEnd/>
            <a:tailEnd/>
          </a:ln>
        </p:spPr>
        <p:txBody>
          <a:bodyPr wrap="none" anchor="ctr"/>
          <a:lstStyle/>
          <a:p>
            <a:endParaRPr lang="en-US"/>
          </a:p>
        </p:txBody>
      </p:sp>
      <p:sp>
        <p:nvSpPr>
          <p:cNvPr id="22535" name="Rectangle 7"/>
          <p:cNvSpPr>
            <a:spLocks noChangeArrowheads="1"/>
          </p:cNvSpPr>
          <p:nvPr/>
        </p:nvSpPr>
        <p:spPr bwMode="auto">
          <a:xfrm>
            <a:off x="6248400" y="2895600"/>
            <a:ext cx="1600200" cy="457200"/>
          </a:xfrm>
          <a:prstGeom prst="rect">
            <a:avLst/>
          </a:prstGeom>
          <a:noFill/>
          <a:ln w="9525">
            <a:solidFill>
              <a:schemeClr val="tx1"/>
            </a:solidFill>
            <a:miter lim="800000"/>
            <a:headEnd/>
            <a:tailEnd/>
          </a:ln>
        </p:spPr>
        <p:txBody>
          <a:bodyPr wrap="none" anchor="ctr"/>
          <a:lstStyle/>
          <a:p>
            <a:endParaRPr lang="en-US"/>
          </a:p>
        </p:txBody>
      </p:sp>
      <p:sp>
        <p:nvSpPr>
          <p:cNvPr id="22536" name="AutoShape 8"/>
          <p:cNvSpPr>
            <a:spLocks noChangeArrowheads="1"/>
          </p:cNvSpPr>
          <p:nvPr/>
        </p:nvSpPr>
        <p:spPr bwMode="auto">
          <a:xfrm>
            <a:off x="6172200" y="3733800"/>
            <a:ext cx="1600200" cy="1524000"/>
          </a:xfrm>
          <a:prstGeom prst="flowChartDecision">
            <a:avLst/>
          </a:prstGeom>
          <a:noFill/>
          <a:ln w="9525">
            <a:solidFill>
              <a:schemeClr val="tx1"/>
            </a:solidFill>
            <a:miter lim="800000"/>
            <a:headEnd/>
            <a:tailEnd/>
          </a:ln>
        </p:spPr>
        <p:txBody>
          <a:bodyPr wrap="none" anchor="ctr"/>
          <a:lstStyle/>
          <a:p>
            <a:endParaRPr lang="en-US"/>
          </a:p>
        </p:txBody>
      </p:sp>
      <p:sp>
        <p:nvSpPr>
          <p:cNvPr id="22537" name="Rectangle 9"/>
          <p:cNvSpPr>
            <a:spLocks noChangeArrowheads="1"/>
          </p:cNvSpPr>
          <p:nvPr/>
        </p:nvSpPr>
        <p:spPr bwMode="auto">
          <a:xfrm>
            <a:off x="3429000" y="3657600"/>
            <a:ext cx="1905000" cy="838200"/>
          </a:xfrm>
          <a:prstGeom prst="rect">
            <a:avLst/>
          </a:prstGeom>
          <a:noFill/>
          <a:ln w="9525">
            <a:solidFill>
              <a:schemeClr val="tx1"/>
            </a:solidFill>
            <a:miter lim="800000"/>
            <a:headEnd/>
            <a:tailEnd/>
          </a:ln>
        </p:spPr>
        <p:txBody>
          <a:bodyPr wrap="none" anchor="ctr"/>
          <a:lstStyle/>
          <a:p>
            <a:endParaRPr lang="en-US"/>
          </a:p>
        </p:txBody>
      </p:sp>
      <p:sp>
        <p:nvSpPr>
          <p:cNvPr id="22538" name="Rectangle 10"/>
          <p:cNvSpPr>
            <a:spLocks noChangeArrowheads="1"/>
          </p:cNvSpPr>
          <p:nvPr/>
        </p:nvSpPr>
        <p:spPr bwMode="auto">
          <a:xfrm>
            <a:off x="5181600" y="5638800"/>
            <a:ext cx="2590800" cy="457200"/>
          </a:xfrm>
          <a:prstGeom prst="rect">
            <a:avLst/>
          </a:prstGeom>
          <a:noFill/>
          <a:ln w="9525">
            <a:solidFill>
              <a:schemeClr val="tx1"/>
            </a:solidFill>
            <a:miter lim="800000"/>
            <a:headEnd/>
            <a:tailEnd/>
          </a:ln>
        </p:spPr>
        <p:txBody>
          <a:bodyPr wrap="none" anchor="ctr"/>
          <a:lstStyle/>
          <a:p>
            <a:endParaRPr lang="en-US"/>
          </a:p>
        </p:txBody>
      </p:sp>
      <p:sp>
        <p:nvSpPr>
          <p:cNvPr id="22539" name="AutoShape 11"/>
          <p:cNvSpPr>
            <a:spLocks noChangeArrowheads="1"/>
          </p:cNvSpPr>
          <p:nvPr/>
        </p:nvSpPr>
        <p:spPr bwMode="auto">
          <a:xfrm>
            <a:off x="1447800" y="4953000"/>
            <a:ext cx="1524000" cy="1219200"/>
          </a:xfrm>
          <a:prstGeom prst="flowChartDecision">
            <a:avLst/>
          </a:prstGeom>
          <a:noFill/>
          <a:ln w="9525">
            <a:solidFill>
              <a:schemeClr val="tx1"/>
            </a:solidFill>
            <a:miter lim="800000"/>
            <a:headEnd/>
            <a:tailEnd/>
          </a:ln>
        </p:spPr>
        <p:txBody>
          <a:bodyPr wrap="none" anchor="ctr"/>
          <a:lstStyle/>
          <a:p>
            <a:endParaRPr lang="en-US"/>
          </a:p>
        </p:txBody>
      </p:sp>
      <p:sp>
        <p:nvSpPr>
          <p:cNvPr id="22540" name="Line 12"/>
          <p:cNvSpPr>
            <a:spLocks noChangeShapeType="1"/>
          </p:cNvSpPr>
          <p:nvPr/>
        </p:nvSpPr>
        <p:spPr bwMode="auto">
          <a:xfrm>
            <a:off x="2667000" y="1981200"/>
            <a:ext cx="838200" cy="0"/>
          </a:xfrm>
          <a:prstGeom prst="line">
            <a:avLst/>
          </a:prstGeom>
          <a:noFill/>
          <a:ln w="9525">
            <a:solidFill>
              <a:schemeClr val="tx1"/>
            </a:solidFill>
            <a:round/>
            <a:headEnd/>
            <a:tailEnd type="triangle" w="med" len="med"/>
          </a:ln>
        </p:spPr>
        <p:txBody>
          <a:bodyPr wrap="none"/>
          <a:lstStyle/>
          <a:p>
            <a:endParaRPr lang="en-US"/>
          </a:p>
        </p:txBody>
      </p:sp>
      <p:sp>
        <p:nvSpPr>
          <p:cNvPr id="22541" name="Line 13"/>
          <p:cNvSpPr>
            <a:spLocks noChangeShapeType="1"/>
          </p:cNvSpPr>
          <p:nvPr/>
        </p:nvSpPr>
        <p:spPr bwMode="auto">
          <a:xfrm>
            <a:off x="6019800" y="1981200"/>
            <a:ext cx="381000" cy="0"/>
          </a:xfrm>
          <a:prstGeom prst="line">
            <a:avLst/>
          </a:prstGeom>
          <a:noFill/>
          <a:ln w="9525">
            <a:solidFill>
              <a:schemeClr val="tx1"/>
            </a:solidFill>
            <a:round/>
            <a:headEnd/>
            <a:tailEnd type="triangle" w="med" len="med"/>
          </a:ln>
        </p:spPr>
        <p:txBody>
          <a:bodyPr wrap="none"/>
          <a:lstStyle/>
          <a:p>
            <a:endParaRPr lang="en-US"/>
          </a:p>
        </p:txBody>
      </p:sp>
      <p:sp>
        <p:nvSpPr>
          <p:cNvPr id="22542" name="Line 14"/>
          <p:cNvSpPr>
            <a:spLocks noChangeShapeType="1"/>
          </p:cNvSpPr>
          <p:nvPr/>
        </p:nvSpPr>
        <p:spPr bwMode="auto">
          <a:xfrm>
            <a:off x="7467600" y="2209800"/>
            <a:ext cx="0" cy="685800"/>
          </a:xfrm>
          <a:prstGeom prst="line">
            <a:avLst/>
          </a:prstGeom>
          <a:noFill/>
          <a:ln w="9525">
            <a:solidFill>
              <a:schemeClr val="tx1"/>
            </a:solidFill>
            <a:round/>
            <a:headEnd/>
            <a:tailEnd type="triangle" w="med" len="med"/>
          </a:ln>
        </p:spPr>
        <p:txBody>
          <a:bodyPr wrap="none"/>
          <a:lstStyle/>
          <a:p>
            <a:endParaRPr lang="en-US"/>
          </a:p>
        </p:txBody>
      </p:sp>
      <p:sp>
        <p:nvSpPr>
          <p:cNvPr id="22543" name="Line 15"/>
          <p:cNvSpPr>
            <a:spLocks noChangeShapeType="1"/>
          </p:cNvSpPr>
          <p:nvPr/>
        </p:nvSpPr>
        <p:spPr bwMode="auto">
          <a:xfrm flipV="1">
            <a:off x="3048000" y="1981200"/>
            <a:ext cx="0" cy="685800"/>
          </a:xfrm>
          <a:prstGeom prst="line">
            <a:avLst/>
          </a:prstGeom>
          <a:noFill/>
          <a:ln w="9525">
            <a:solidFill>
              <a:schemeClr val="tx1"/>
            </a:solidFill>
            <a:round/>
            <a:headEnd/>
            <a:tailEnd type="triangle" w="med" len="med"/>
          </a:ln>
        </p:spPr>
        <p:txBody>
          <a:bodyPr wrap="none"/>
          <a:lstStyle/>
          <a:p>
            <a:endParaRPr lang="en-US"/>
          </a:p>
        </p:txBody>
      </p:sp>
      <p:sp>
        <p:nvSpPr>
          <p:cNvPr id="22544" name="Line 16"/>
          <p:cNvSpPr>
            <a:spLocks noChangeShapeType="1"/>
          </p:cNvSpPr>
          <p:nvPr/>
        </p:nvSpPr>
        <p:spPr bwMode="auto">
          <a:xfrm flipH="1">
            <a:off x="5715000" y="2209800"/>
            <a:ext cx="914400" cy="609600"/>
          </a:xfrm>
          <a:prstGeom prst="line">
            <a:avLst/>
          </a:prstGeom>
          <a:noFill/>
          <a:ln w="9525">
            <a:solidFill>
              <a:schemeClr val="tx1"/>
            </a:solidFill>
            <a:round/>
            <a:headEnd/>
            <a:tailEnd/>
          </a:ln>
        </p:spPr>
        <p:txBody>
          <a:bodyPr wrap="none"/>
          <a:lstStyle/>
          <a:p>
            <a:endParaRPr lang="en-US"/>
          </a:p>
        </p:txBody>
      </p:sp>
      <p:sp>
        <p:nvSpPr>
          <p:cNvPr id="22545" name="Line 17"/>
          <p:cNvSpPr>
            <a:spLocks noChangeShapeType="1"/>
          </p:cNvSpPr>
          <p:nvPr/>
        </p:nvSpPr>
        <p:spPr bwMode="auto">
          <a:xfrm>
            <a:off x="3048000" y="2667000"/>
            <a:ext cx="2667000" cy="152400"/>
          </a:xfrm>
          <a:prstGeom prst="line">
            <a:avLst/>
          </a:prstGeom>
          <a:noFill/>
          <a:ln w="9525">
            <a:solidFill>
              <a:schemeClr val="tx1"/>
            </a:solidFill>
            <a:round/>
            <a:headEnd/>
            <a:tailEnd/>
          </a:ln>
        </p:spPr>
        <p:txBody>
          <a:bodyPr wrap="none"/>
          <a:lstStyle/>
          <a:p>
            <a:endParaRPr lang="en-US"/>
          </a:p>
        </p:txBody>
      </p:sp>
      <p:sp>
        <p:nvSpPr>
          <p:cNvPr id="22546" name="Text Box 18"/>
          <p:cNvSpPr txBox="1">
            <a:spLocks noChangeArrowheads="1"/>
          </p:cNvSpPr>
          <p:nvPr/>
        </p:nvSpPr>
        <p:spPr bwMode="auto">
          <a:xfrm>
            <a:off x="3200400" y="2528888"/>
            <a:ext cx="762000" cy="457200"/>
          </a:xfrm>
          <a:prstGeom prst="rect">
            <a:avLst/>
          </a:prstGeom>
          <a:noFill/>
          <a:ln w="9525">
            <a:noFill/>
            <a:miter lim="800000"/>
            <a:headEnd/>
            <a:tailEnd/>
          </a:ln>
        </p:spPr>
        <p:txBody>
          <a:bodyPr>
            <a:spAutoFit/>
          </a:bodyPr>
          <a:lstStyle/>
          <a:p>
            <a:pPr>
              <a:spcBef>
                <a:spcPct val="50000"/>
              </a:spcBef>
            </a:pPr>
            <a:r>
              <a:rPr lang="en-US"/>
              <a:t>no</a:t>
            </a:r>
          </a:p>
        </p:txBody>
      </p:sp>
      <p:sp>
        <p:nvSpPr>
          <p:cNvPr id="22547" name="Text Box 19"/>
          <p:cNvSpPr txBox="1">
            <a:spLocks noChangeArrowheads="1"/>
          </p:cNvSpPr>
          <p:nvPr/>
        </p:nvSpPr>
        <p:spPr bwMode="auto">
          <a:xfrm>
            <a:off x="7543800" y="2133600"/>
            <a:ext cx="762000" cy="457200"/>
          </a:xfrm>
          <a:prstGeom prst="rect">
            <a:avLst/>
          </a:prstGeom>
          <a:noFill/>
          <a:ln w="9525">
            <a:noFill/>
            <a:miter lim="800000"/>
            <a:headEnd/>
            <a:tailEnd/>
          </a:ln>
        </p:spPr>
        <p:txBody>
          <a:bodyPr>
            <a:spAutoFit/>
          </a:bodyPr>
          <a:lstStyle/>
          <a:p>
            <a:pPr>
              <a:spcBef>
                <a:spcPct val="50000"/>
              </a:spcBef>
            </a:pPr>
            <a:r>
              <a:rPr lang="en-US"/>
              <a:t>yes</a:t>
            </a:r>
          </a:p>
        </p:txBody>
      </p:sp>
      <p:sp>
        <p:nvSpPr>
          <p:cNvPr id="22548" name="Line 20"/>
          <p:cNvSpPr>
            <a:spLocks noChangeShapeType="1"/>
          </p:cNvSpPr>
          <p:nvPr/>
        </p:nvSpPr>
        <p:spPr bwMode="auto">
          <a:xfrm>
            <a:off x="6934200" y="3352800"/>
            <a:ext cx="0" cy="381000"/>
          </a:xfrm>
          <a:prstGeom prst="line">
            <a:avLst/>
          </a:prstGeom>
          <a:noFill/>
          <a:ln w="9525">
            <a:solidFill>
              <a:schemeClr val="tx1"/>
            </a:solidFill>
            <a:round/>
            <a:headEnd/>
            <a:tailEnd type="triangle" w="med" len="med"/>
          </a:ln>
        </p:spPr>
        <p:txBody>
          <a:bodyPr wrap="none"/>
          <a:lstStyle/>
          <a:p>
            <a:endParaRPr lang="en-US"/>
          </a:p>
        </p:txBody>
      </p:sp>
      <p:sp>
        <p:nvSpPr>
          <p:cNvPr id="22549" name="Line 21"/>
          <p:cNvSpPr>
            <a:spLocks noChangeShapeType="1"/>
          </p:cNvSpPr>
          <p:nvPr/>
        </p:nvSpPr>
        <p:spPr bwMode="auto">
          <a:xfrm flipH="1">
            <a:off x="5334000" y="4343400"/>
            <a:ext cx="990600" cy="0"/>
          </a:xfrm>
          <a:prstGeom prst="line">
            <a:avLst/>
          </a:prstGeom>
          <a:noFill/>
          <a:ln w="9525">
            <a:solidFill>
              <a:schemeClr val="tx1"/>
            </a:solidFill>
            <a:round/>
            <a:headEnd/>
            <a:tailEnd type="triangle" w="med" len="med"/>
          </a:ln>
        </p:spPr>
        <p:txBody>
          <a:bodyPr wrap="none"/>
          <a:lstStyle/>
          <a:p>
            <a:endParaRPr lang="en-US"/>
          </a:p>
        </p:txBody>
      </p:sp>
      <p:sp>
        <p:nvSpPr>
          <p:cNvPr id="22550" name="Text Box 22"/>
          <p:cNvSpPr txBox="1">
            <a:spLocks noChangeArrowheads="1"/>
          </p:cNvSpPr>
          <p:nvPr/>
        </p:nvSpPr>
        <p:spPr bwMode="auto">
          <a:xfrm>
            <a:off x="5410200" y="3900488"/>
            <a:ext cx="762000" cy="457200"/>
          </a:xfrm>
          <a:prstGeom prst="rect">
            <a:avLst/>
          </a:prstGeom>
          <a:noFill/>
          <a:ln w="9525">
            <a:noFill/>
            <a:miter lim="800000"/>
            <a:headEnd/>
            <a:tailEnd/>
          </a:ln>
        </p:spPr>
        <p:txBody>
          <a:bodyPr>
            <a:spAutoFit/>
          </a:bodyPr>
          <a:lstStyle/>
          <a:p>
            <a:pPr>
              <a:spcBef>
                <a:spcPct val="50000"/>
              </a:spcBef>
            </a:pPr>
            <a:r>
              <a:rPr lang="en-US"/>
              <a:t>no</a:t>
            </a:r>
          </a:p>
        </p:txBody>
      </p:sp>
      <p:sp>
        <p:nvSpPr>
          <p:cNvPr id="22551" name="Line 23"/>
          <p:cNvSpPr>
            <a:spLocks noChangeShapeType="1"/>
          </p:cNvSpPr>
          <p:nvPr/>
        </p:nvSpPr>
        <p:spPr bwMode="auto">
          <a:xfrm flipV="1">
            <a:off x="5334000" y="3352800"/>
            <a:ext cx="838200" cy="304800"/>
          </a:xfrm>
          <a:prstGeom prst="line">
            <a:avLst/>
          </a:prstGeom>
          <a:noFill/>
          <a:ln w="9525">
            <a:solidFill>
              <a:schemeClr val="tx1"/>
            </a:solidFill>
            <a:round/>
            <a:headEnd/>
            <a:tailEnd type="triangle" w="med" len="med"/>
          </a:ln>
        </p:spPr>
        <p:txBody>
          <a:bodyPr wrap="none"/>
          <a:lstStyle/>
          <a:p>
            <a:endParaRPr lang="en-US"/>
          </a:p>
        </p:txBody>
      </p:sp>
      <p:sp>
        <p:nvSpPr>
          <p:cNvPr id="22552" name="Line 24"/>
          <p:cNvSpPr>
            <a:spLocks noChangeShapeType="1"/>
          </p:cNvSpPr>
          <p:nvPr/>
        </p:nvSpPr>
        <p:spPr bwMode="auto">
          <a:xfrm>
            <a:off x="6934200" y="5257800"/>
            <a:ext cx="0" cy="381000"/>
          </a:xfrm>
          <a:prstGeom prst="line">
            <a:avLst/>
          </a:prstGeom>
          <a:noFill/>
          <a:ln w="9525">
            <a:solidFill>
              <a:schemeClr val="tx1"/>
            </a:solidFill>
            <a:round/>
            <a:headEnd/>
            <a:tailEnd type="triangle" w="med" len="med"/>
          </a:ln>
        </p:spPr>
        <p:txBody>
          <a:bodyPr wrap="none"/>
          <a:lstStyle/>
          <a:p>
            <a:endParaRPr lang="en-US"/>
          </a:p>
        </p:txBody>
      </p:sp>
      <p:sp>
        <p:nvSpPr>
          <p:cNvPr id="22553" name="Text Box 25"/>
          <p:cNvSpPr txBox="1">
            <a:spLocks noChangeArrowheads="1"/>
          </p:cNvSpPr>
          <p:nvPr/>
        </p:nvSpPr>
        <p:spPr bwMode="auto">
          <a:xfrm>
            <a:off x="7010400" y="5043488"/>
            <a:ext cx="762000" cy="457200"/>
          </a:xfrm>
          <a:prstGeom prst="rect">
            <a:avLst/>
          </a:prstGeom>
          <a:noFill/>
          <a:ln w="9525">
            <a:noFill/>
            <a:miter lim="800000"/>
            <a:headEnd/>
            <a:tailEnd/>
          </a:ln>
        </p:spPr>
        <p:txBody>
          <a:bodyPr>
            <a:spAutoFit/>
          </a:bodyPr>
          <a:lstStyle/>
          <a:p>
            <a:pPr>
              <a:spcBef>
                <a:spcPct val="50000"/>
              </a:spcBef>
            </a:pPr>
            <a:r>
              <a:rPr lang="en-US"/>
              <a:t>yes</a:t>
            </a:r>
          </a:p>
        </p:txBody>
      </p:sp>
      <p:sp>
        <p:nvSpPr>
          <p:cNvPr id="22554" name="Line 26"/>
          <p:cNvSpPr>
            <a:spLocks noChangeShapeType="1"/>
          </p:cNvSpPr>
          <p:nvPr/>
        </p:nvSpPr>
        <p:spPr bwMode="auto">
          <a:xfrm flipH="1">
            <a:off x="2590800" y="5867400"/>
            <a:ext cx="2590800" cy="0"/>
          </a:xfrm>
          <a:prstGeom prst="line">
            <a:avLst/>
          </a:prstGeom>
          <a:noFill/>
          <a:ln w="9525">
            <a:solidFill>
              <a:schemeClr val="tx1"/>
            </a:solidFill>
            <a:round/>
            <a:headEnd/>
            <a:tailEnd type="triangle" w="med" len="med"/>
          </a:ln>
        </p:spPr>
        <p:txBody>
          <a:bodyPr wrap="none"/>
          <a:lstStyle/>
          <a:p>
            <a:endParaRPr lang="en-US"/>
          </a:p>
        </p:txBody>
      </p:sp>
      <p:sp>
        <p:nvSpPr>
          <p:cNvPr id="22555" name="Text Box 27"/>
          <p:cNvSpPr txBox="1">
            <a:spLocks noChangeArrowheads="1"/>
          </p:cNvSpPr>
          <p:nvPr/>
        </p:nvSpPr>
        <p:spPr bwMode="auto">
          <a:xfrm>
            <a:off x="2819400" y="4800600"/>
            <a:ext cx="762000" cy="457200"/>
          </a:xfrm>
          <a:prstGeom prst="rect">
            <a:avLst/>
          </a:prstGeom>
          <a:noFill/>
          <a:ln w="9525">
            <a:noFill/>
            <a:miter lim="800000"/>
            <a:headEnd/>
            <a:tailEnd/>
          </a:ln>
        </p:spPr>
        <p:txBody>
          <a:bodyPr>
            <a:spAutoFit/>
          </a:bodyPr>
          <a:lstStyle/>
          <a:p>
            <a:pPr>
              <a:spcBef>
                <a:spcPct val="50000"/>
              </a:spcBef>
            </a:pPr>
            <a:r>
              <a:rPr lang="en-US"/>
              <a:t>no</a:t>
            </a:r>
          </a:p>
        </p:txBody>
      </p:sp>
      <p:sp>
        <p:nvSpPr>
          <p:cNvPr id="22556" name="Rectangle 28"/>
          <p:cNvSpPr>
            <a:spLocks noChangeArrowheads="1"/>
          </p:cNvSpPr>
          <p:nvPr/>
        </p:nvSpPr>
        <p:spPr bwMode="auto">
          <a:xfrm>
            <a:off x="1143000" y="3352800"/>
            <a:ext cx="1219200" cy="609600"/>
          </a:xfrm>
          <a:prstGeom prst="rect">
            <a:avLst/>
          </a:prstGeom>
          <a:noFill/>
          <a:ln w="9525">
            <a:solidFill>
              <a:schemeClr val="tx1"/>
            </a:solidFill>
            <a:miter lim="800000"/>
            <a:headEnd/>
            <a:tailEnd/>
          </a:ln>
        </p:spPr>
        <p:txBody>
          <a:bodyPr wrap="none" anchor="ctr"/>
          <a:lstStyle/>
          <a:p>
            <a:endParaRPr lang="en-US"/>
          </a:p>
        </p:txBody>
      </p:sp>
      <p:sp>
        <p:nvSpPr>
          <p:cNvPr id="22557" name="Line 29"/>
          <p:cNvSpPr>
            <a:spLocks noChangeShapeType="1"/>
          </p:cNvSpPr>
          <p:nvPr/>
        </p:nvSpPr>
        <p:spPr bwMode="auto">
          <a:xfrm flipV="1">
            <a:off x="1676400" y="3962400"/>
            <a:ext cx="0" cy="1447800"/>
          </a:xfrm>
          <a:prstGeom prst="line">
            <a:avLst/>
          </a:prstGeom>
          <a:noFill/>
          <a:ln w="9525">
            <a:solidFill>
              <a:schemeClr val="tx1"/>
            </a:solidFill>
            <a:round/>
            <a:headEnd/>
            <a:tailEnd type="triangle" w="med" len="med"/>
          </a:ln>
        </p:spPr>
        <p:txBody>
          <a:bodyPr wrap="none"/>
          <a:lstStyle/>
          <a:p>
            <a:endParaRPr lang="en-US"/>
          </a:p>
        </p:txBody>
      </p:sp>
      <p:sp>
        <p:nvSpPr>
          <p:cNvPr id="22558" name="Text Box 30"/>
          <p:cNvSpPr txBox="1">
            <a:spLocks noChangeArrowheads="1"/>
          </p:cNvSpPr>
          <p:nvPr/>
        </p:nvSpPr>
        <p:spPr bwMode="auto">
          <a:xfrm>
            <a:off x="1066800" y="4357688"/>
            <a:ext cx="762000" cy="457200"/>
          </a:xfrm>
          <a:prstGeom prst="rect">
            <a:avLst/>
          </a:prstGeom>
          <a:noFill/>
          <a:ln w="9525">
            <a:noFill/>
            <a:miter lim="800000"/>
            <a:headEnd/>
            <a:tailEnd/>
          </a:ln>
        </p:spPr>
        <p:txBody>
          <a:bodyPr>
            <a:spAutoFit/>
          </a:bodyPr>
          <a:lstStyle/>
          <a:p>
            <a:pPr>
              <a:spcBef>
                <a:spcPct val="50000"/>
              </a:spcBef>
            </a:pPr>
            <a:r>
              <a:rPr lang="en-US"/>
              <a:t>yes</a:t>
            </a:r>
          </a:p>
        </p:txBody>
      </p:sp>
      <p:sp>
        <p:nvSpPr>
          <p:cNvPr id="22559" name="Line 31"/>
          <p:cNvSpPr>
            <a:spLocks noChangeShapeType="1"/>
          </p:cNvSpPr>
          <p:nvPr/>
        </p:nvSpPr>
        <p:spPr bwMode="auto">
          <a:xfrm flipV="1">
            <a:off x="2819400" y="1981200"/>
            <a:ext cx="0" cy="3429000"/>
          </a:xfrm>
          <a:prstGeom prst="line">
            <a:avLst/>
          </a:prstGeom>
          <a:noFill/>
          <a:ln w="9525">
            <a:solidFill>
              <a:schemeClr val="tx1"/>
            </a:solidFill>
            <a:round/>
            <a:headEnd/>
            <a:tailEnd type="triangle" w="med" len="med"/>
          </a:ln>
        </p:spPr>
        <p:txBody>
          <a:bodyPr wrap="none"/>
          <a:lstStyle/>
          <a:p>
            <a:endParaRPr lang="en-US"/>
          </a:p>
        </p:txBody>
      </p:sp>
      <p:sp>
        <p:nvSpPr>
          <p:cNvPr id="22560" name="Text Box 32"/>
          <p:cNvSpPr txBox="1">
            <a:spLocks noChangeArrowheads="1"/>
          </p:cNvSpPr>
          <p:nvPr/>
        </p:nvSpPr>
        <p:spPr bwMode="auto">
          <a:xfrm>
            <a:off x="6781800" y="838200"/>
            <a:ext cx="2190750" cy="274638"/>
          </a:xfrm>
          <a:prstGeom prst="rect">
            <a:avLst/>
          </a:prstGeom>
          <a:noFill/>
          <a:ln w="9525">
            <a:noFill/>
            <a:miter lim="800000"/>
            <a:headEnd/>
            <a:tailEnd/>
          </a:ln>
        </p:spPr>
        <p:txBody>
          <a:bodyPr wrap="none">
            <a:spAutoFit/>
          </a:bodyPr>
          <a:lstStyle/>
          <a:p>
            <a:r>
              <a:rPr lang="en-US" sz="1200"/>
              <a:t>From http://www.freequality.org</a:t>
            </a:r>
          </a:p>
        </p:txBody>
      </p:sp>
      <p:sp>
        <p:nvSpPr>
          <p:cNvPr id="22561" name="TextBox 33"/>
          <p:cNvSpPr txBox="1">
            <a:spLocks noChangeArrowheads="1"/>
          </p:cNvSpPr>
          <p:nvPr/>
        </p:nvSpPr>
        <p:spPr bwMode="auto">
          <a:xfrm>
            <a:off x="1219200" y="1524000"/>
            <a:ext cx="1231900" cy="830263"/>
          </a:xfrm>
          <a:prstGeom prst="rect">
            <a:avLst/>
          </a:prstGeom>
          <a:noFill/>
          <a:ln w="9525">
            <a:noFill/>
            <a:miter lim="800000"/>
            <a:headEnd/>
            <a:tailEnd/>
          </a:ln>
        </p:spPr>
        <p:txBody>
          <a:bodyPr wrap="none">
            <a:spAutoFit/>
          </a:bodyPr>
          <a:lstStyle/>
          <a:p>
            <a:pPr algn="ctr"/>
            <a:r>
              <a:rPr lang="en-US"/>
              <a:t>Window</a:t>
            </a:r>
          </a:p>
          <a:p>
            <a:pPr algn="ctr"/>
            <a:r>
              <a:rPr lang="en-US"/>
              <a:t>(start)</a:t>
            </a:r>
          </a:p>
        </p:txBody>
      </p:sp>
      <p:sp>
        <p:nvSpPr>
          <p:cNvPr id="22562" name="TextBox 34"/>
          <p:cNvSpPr txBox="1">
            <a:spLocks noChangeArrowheads="1"/>
          </p:cNvSpPr>
          <p:nvPr/>
        </p:nvSpPr>
        <p:spPr bwMode="auto">
          <a:xfrm>
            <a:off x="3657600" y="1600200"/>
            <a:ext cx="2286000" cy="830263"/>
          </a:xfrm>
          <a:prstGeom prst="rect">
            <a:avLst/>
          </a:prstGeom>
          <a:noFill/>
          <a:ln w="9525">
            <a:noFill/>
            <a:miter lim="800000"/>
            <a:headEnd/>
            <a:tailEnd/>
          </a:ln>
        </p:spPr>
        <p:txBody>
          <a:bodyPr>
            <a:spAutoFit/>
          </a:bodyPr>
          <a:lstStyle/>
          <a:p>
            <a:pPr algn="ctr"/>
            <a:r>
              <a:rPr lang="en-US"/>
              <a:t>Take Customer Order</a:t>
            </a:r>
          </a:p>
        </p:txBody>
      </p:sp>
      <p:sp>
        <p:nvSpPr>
          <p:cNvPr id="22563" name="TextBox 35"/>
          <p:cNvSpPr txBox="1">
            <a:spLocks noChangeArrowheads="1"/>
          </p:cNvSpPr>
          <p:nvPr/>
        </p:nvSpPr>
        <p:spPr bwMode="auto">
          <a:xfrm>
            <a:off x="5943600" y="1671638"/>
            <a:ext cx="2286000" cy="461962"/>
          </a:xfrm>
          <a:prstGeom prst="rect">
            <a:avLst/>
          </a:prstGeom>
          <a:noFill/>
          <a:ln w="9525">
            <a:noFill/>
            <a:miter lim="800000"/>
            <a:headEnd/>
            <a:tailEnd/>
          </a:ln>
        </p:spPr>
        <p:txBody>
          <a:bodyPr>
            <a:spAutoFit/>
          </a:bodyPr>
          <a:lstStyle/>
          <a:p>
            <a:pPr algn="ctr"/>
            <a:r>
              <a:rPr lang="en-US"/>
              <a:t>Money?</a:t>
            </a:r>
          </a:p>
        </p:txBody>
      </p:sp>
      <p:sp>
        <p:nvSpPr>
          <p:cNvPr id="22564" name="TextBox 36"/>
          <p:cNvSpPr txBox="1">
            <a:spLocks noChangeArrowheads="1"/>
          </p:cNvSpPr>
          <p:nvPr/>
        </p:nvSpPr>
        <p:spPr bwMode="auto">
          <a:xfrm>
            <a:off x="5867400" y="2819400"/>
            <a:ext cx="2286000" cy="461963"/>
          </a:xfrm>
          <a:prstGeom prst="rect">
            <a:avLst/>
          </a:prstGeom>
          <a:noFill/>
          <a:ln w="9525">
            <a:noFill/>
            <a:miter lim="800000"/>
            <a:headEnd/>
            <a:tailEnd/>
          </a:ln>
        </p:spPr>
        <p:txBody>
          <a:bodyPr>
            <a:spAutoFit/>
          </a:bodyPr>
          <a:lstStyle/>
          <a:p>
            <a:pPr algn="ctr"/>
            <a:r>
              <a:rPr lang="en-US"/>
              <a:t>Get Pizza</a:t>
            </a:r>
          </a:p>
        </p:txBody>
      </p:sp>
      <p:sp>
        <p:nvSpPr>
          <p:cNvPr id="22565" name="TextBox 37"/>
          <p:cNvSpPr txBox="1">
            <a:spLocks noChangeArrowheads="1"/>
          </p:cNvSpPr>
          <p:nvPr/>
        </p:nvSpPr>
        <p:spPr bwMode="auto">
          <a:xfrm>
            <a:off x="5867400" y="3886200"/>
            <a:ext cx="2286000" cy="830263"/>
          </a:xfrm>
          <a:prstGeom prst="rect">
            <a:avLst/>
          </a:prstGeom>
          <a:noFill/>
          <a:ln w="9525">
            <a:noFill/>
            <a:miter lim="800000"/>
            <a:headEnd/>
            <a:tailEnd/>
          </a:ln>
        </p:spPr>
        <p:txBody>
          <a:bodyPr>
            <a:spAutoFit/>
          </a:bodyPr>
          <a:lstStyle/>
          <a:p>
            <a:pPr algn="ctr"/>
            <a:r>
              <a:rPr lang="en-US"/>
              <a:t>2 Pies</a:t>
            </a:r>
          </a:p>
          <a:p>
            <a:pPr algn="ctr"/>
            <a:r>
              <a:rPr lang="en-US"/>
              <a:t>Available?</a:t>
            </a:r>
          </a:p>
        </p:txBody>
      </p:sp>
      <p:sp>
        <p:nvSpPr>
          <p:cNvPr id="22566" name="TextBox 38"/>
          <p:cNvSpPr txBox="1">
            <a:spLocks noChangeArrowheads="1"/>
          </p:cNvSpPr>
          <p:nvPr/>
        </p:nvSpPr>
        <p:spPr bwMode="auto">
          <a:xfrm>
            <a:off x="3276600" y="3657600"/>
            <a:ext cx="2286000" cy="830263"/>
          </a:xfrm>
          <a:prstGeom prst="rect">
            <a:avLst/>
          </a:prstGeom>
          <a:noFill/>
          <a:ln w="9525">
            <a:noFill/>
            <a:miter lim="800000"/>
            <a:headEnd/>
            <a:tailEnd/>
          </a:ln>
        </p:spPr>
        <p:txBody>
          <a:bodyPr>
            <a:spAutoFit/>
          </a:bodyPr>
          <a:lstStyle/>
          <a:p>
            <a:pPr algn="ctr"/>
            <a:r>
              <a:rPr lang="en-US"/>
              <a:t>Put More in Oven</a:t>
            </a:r>
          </a:p>
        </p:txBody>
      </p:sp>
      <p:sp>
        <p:nvSpPr>
          <p:cNvPr id="22567" name="TextBox 39"/>
          <p:cNvSpPr txBox="1">
            <a:spLocks noChangeArrowheads="1"/>
          </p:cNvSpPr>
          <p:nvPr/>
        </p:nvSpPr>
        <p:spPr bwMode="auto">
          <a:xfrm>
            <a:off x="609600" y="3352800"/>
            <a:ext cx="2286000" cy="461963"/>
          </a:xfrm>
          <a:prstGeom prst="rect">
            <a:avLst/>
          </a:prstGeom>
          <a:noFill/>
          <a:ln w="9525">
            <a:noFill/>
            <a:miter lim="800000"/>
            <a:headEnd/>
            <a:tailEnd/>
          </a:ln>
        </p:spPr>
        <p:txBody>
          <a:bodyPr>
            <a:spAutoFit/>
          </a:bodyPr>
          <a:lstStyle/>
          <a:p>
            <a:pPr algn="ctr"/>
            <a:r>
              <a:rPr lang="en-US"/>
              <a:t>Lock Up</a:t>
            </a:r>
          </a:p>
        </p:txBody>
      </p:sp>
      <p:sp>
        <p:nvSpPr>
          <p:cNvPr id="22568" name="TextBox 40"/>
          <p:cNvSpPr txBox="1">
            <a:spLocks noChangeArrowheads="1"/>
          </p:cNvSpPr>
          <p:nvPr/>
        </p:nvSpPr>
        <p:spPr bwMode="auto">
          <a:xfrm>
            <a:off x="1371600" y="5143500"/>
            <a:ext cx="1752600" cy="831850"/>
          </a:xfrm>
          <a:prstGeom prst="rect">
            <a:avLst/>
          </a:prstGeom>
          <a:noFill/>
          <a:ln w="9525">
            <a:noFill/>
            <a:miter lim="800000"/>
            <a:headEnd/>
            <a:tailEnd/>
          </a:ln>
        </p:spPr>
        <p:txBody>
          <a:bodyPr>
            <a:spAutoFit/>
          </a:bodyPr>
          <a:lstStyle/>
          <a:p>
            <a:pPr algn="ctr"/>
            <a:r>
              <a:rPr lang="en-US"/>
              <a:t>Time to Close?</a:t>
            </a:r>
          </a:p>
        </p:txBody>
      </p:sp>
      <p:sp>
        <p:nvSpPr>
          <p:cNvPr id="22569" name="TextBox 41"/>
          <p:cNvSpPr txBox="1">
            <a:spLocks noChangeArrowheads="1"/>
          </p:cNvSpPr>
          <p:nvPr/>
        </p:nvSpPr>
        <p:spPr bwMode="auto">
          <a:xfrm>
            <a:off x="5181600" y="5634038"/>
            <a:ext cx="2590800" cy="461962"/>
          </a:xfrm>
          <a:prstGeom prst="rect">
            <a:avLst/>
          </a:prstGeom>
          <a:noFill/>
          <a:ln w="9525">
            <a:noFill/>
            <a:miter lim="800000"/>
            <a:headEnd/>
            <a:tailEnd/>
          </a:ln>
        </p:spPr>
        <p:txBody>
          <a:bodyPr>
            <a:spAutoFit/>
          </a:bodyPr>
          <a:lstStyle/>
          <a:p>
            <a:pPr algn="ctr"/>
            <a:r>
              <a:rPr lang="en-US"/>
              <a:t>Take to Customer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838200" y="152400"/>
            <a:ext cx="7724775" cy="846138"/>
          </a:xfrm>
        </p:spPr>
        <p:txBody>
          <a:bodyPr/>
          <a:lstStyle/>
          <a:p>
            <a:pPr eaLnBrk="1" hangingPunct="1"/>
            <a:r>
              <a:rPr lang="en-US" smtClean="0"/>
              <a:t>Templates (A Type of “Checklist”)</a:t>
            </a:r>
          </a:p>
        </p:txBody>
      </p:sp>
      <p:sp>
        <p:nvSpPr>
          <p:cNvPr id="23555" name="Rectangle 3"/>
          <p:cNvSpPr>
            <a:spLocks noGrp="1" noChangeArrowheads="1"/>
          </p:cNvSpPr>
          <p:nvPr>
            <p:ph type="body" idx="1"/>
          </p:nvPr>
        </p:nvSpPr>
        <p:spPr>
          <a:xfrm>
            <a:off x="533400" y="990600"/>
            <a:ext cx="8229600" cy="4343400"/>
          </a:xfrm>
        </p:spPr>
        <p:txBody>
          <a:bodyPr/>
          <a:lstStyle/>
          <a:p>
            <a:pPr eaLnBrk="1" hangingPunct="1">
              <a:spcBef>
                <a:spcPct val="0"/>
              </a:spcBef>
            </a:pPr>
            <a:r>
              <a:rPr lang="en-US" sz="2200" smtClean="0"/>
              <a:t>Templates are another near zero-cost defect elimination mechanism</a:t>
            </a:r>
          </a:p>
          <a:p>
            <a:pPr lvl="1" eaLnBrk="1" hangingPunct="1">
              <a:spcBef>
                <a:spcPct val="0"/>
              </a:spcBef>
            </a:pPr>
            <a:r>
              <a:rPr lang="en-US" sz="2200" smtClean="0"/>
              <a:t>Pre-created document structure</a:t>
            </a:r>
          </a:p>
          <a:p>
            <a:pPr lvl="1" eaLnBrk="1" hangingPunct="1">
              <a:spcBef>
                <a:spcPct val="0"/>
              </a:spcBef>
            </a:pPr>
            <a:r>
              <a:rPr lang="en-US" sz="2200" smtClean="0"/>
              <a:t>Often pre-populated with “boilerplate” stuff: standard explanations, disclaimers etc.</a:t>
            </a:r>
          </a:p>
          <a:p>
            <a:pPr lvl="1" eaLnBrk="1" hangingPunct="1">
              <a:spcBef>
                <a:spcPct val="0"/>
              </a:spcBef>
            </a:pPr>
            <a:r>
              <a:rPr lang="en-US" sz="2200" smtClean="0"/>
              <a:t>Avoids problems due to missing information, incompleteness</a:t>
            </a:r>
          </a:p>
          <a:p>
            <a:pPr lvl="2" eaLnBrk="1" hangingPunct="1">
              <a:spcBef>
                <a:spcPct val="0"/>
              </a:spcBef>
            </a:pPr>
            <a:r>
              <a:rPr lang="en-US" sz="2200" smtClean="0"/>
              <a:t>Avoids problems in activity for which the document is the output</a:t>
            </a:r>
          </a:p>
          <a:p>
            <a:pPr lvl="2" eaLnBrk="1" hangingPunct="1">
              <a:spcBef>
                <a:spcPct val="0"/>
              </a:spcBef>
            </a:pPr>
            <a:r>
              <a:rPr lang="en-US" sz="2200" smtClean="0"/>
              <a:t>Need to fill in form, so get the data/do the activity!</a:t>
            </a:r>
          </a:p>
          <a:p>
            <a:pPr eaLnBrk="1" hangingPunct="1">
              <a:spcBef>
                <a:spcPct val="0"/>
              </a:spcBef>
            </a:pPr>
            <a:r>
              <a:rPr lang="en-US" sz="2200" smtClean="0"/>
              <a:t>Problems with templates:</a:t>
            </a:r>
          </a:p>
          <a:p>
            <a:pPr lvl="1" eaLnBrk="1" hangingPunct="1">
              <a:spcBef>
                <a:spcPct val="0"/>
              </a:spcBef>
            </a:pPr>
            <a:r>
              <a:rPr lang="en-US" sz="2200" smtClean="0"/>
              <a:t>Not all sections are always applicable; may sometimes want different structure</a:t>
            </a:r>
          </a:p>
          <a:p>
            <a:pPr lvl="1" eaLnBrk="1" hangingPunct="1">
              <a:spcBef>
                <a:spcPct val="0"/>
              </a:spcBef>
            </a:pPr>
            <a:r>
              <a:rPr lang="en-US" sz="2200" smtClean="0"/>
              <a:t>Can constrain people from doing what they need to</a:t>
            </a:r>
          </a:p>
          <a:p>
            <a:pPr lvl="1" eaLnBrk="1" hangingPunct="1">
              <a:spcBef>
                <a:spcPct val="0"/>
              </a:spcBef>
            </a:pPr>
            <a:r>
              <a:rPr lang="en-US" sz="2200" smtClean="0"/>
              <a:t>Can lead to “automaton” mode where people just fill in form without thinking if that’s the most appropriate thing to do</a:t>
            </a:r>
          </a:p>
          <a:p>
            <a:pPr eaLnBrk="1" hangingPunct="1">
              <a:spcBef>
                <a:spcPct val="0"/>
              </a:spcBef>
            </a:pPr>
            <a:r>
              <a:rPr lang="en-US" sz="2200" smtClean="0"/>
              <a:t>Make templates as guidelines, not “set in stone” forms</a:t>
            </a:r>
          </a:p>
        </p:txBody>
      </p:sp>
      <p:sp>
        <p:nvSpPr>
          <p:cNvPr id="23556" name="Slide Number Placeholder 3"/>
          <p:cNvSpPr>
            <a:spLocks noGrp="1"/>
          </p:cNvSpPr>
          <p:nvPr>
            <p:ph type="sldNum" sz="quarter" idx="10"/>
          </p:nvPr>
        </p:nvSpPr>
        <p:spPr>
          <a:noFill/>
        </p:spPr>
        <p:txBody>
          <a:bodyPr/>
          <a:lstStyle/>
          <a:p>
            <a:fld id="{7744CF2B-A8E5-420B-B8A0-884BE241BD38}"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8"/>
          <p:cNvSpPr>
            <a:spLocks noGrp="1"/>
          </p:cNvSpPr>
          <p:nvPr>
            <p:ph type="ctrTitle"/>
          </p:nvPr>
        </p:nvSpPr>
        <p:spPr/>
        <p:txBody>
          <a:bodyPr/>
          <a:lstStyle/>
          <a:p>
            <a:r>
              <a:rPr lang="en-US" smtClean="0"/>
              <a:t>Are you using the document outline of your project as a checklist?</a:t>
            </a:r>
          </a:p>
        </p:txBody>
      </p:sp>
      <p:sp>
        <p:nvSpPr>
          <p:cNvPr id="24579" name="Subtitle 9"/>
          <p:cNvSpPr>
            <a:spLocks noGrp="1"/>
          </p:cNvSpPr>
          <p:nvPr>
            <p:ph type="subTitle" idx="1"/>
          </p:nvPr>
        </p:nvSpPr>
        <p:spPr/>
        <p:txBody>
          <a:bodyPr/>
          <a:lstStyle/>
          <a:p>
            <a:endParaRPr lang="en-US" smtClean="0"/>
          </a:p>
        </p:txBody>
      </p:sp>
      <p:sp>
        <p:nvSpPr>
          <p:cNvPr id="24580" name="Slide Number Placeholder 3"/>
          <p:cNvSpPr>
            <a:spLocks noGrp="1"/>
          </p:cNvSpPr>
          <p:nvPr>
            <p:ph type="sldNum" sz="quarter" idx="10"/>
          </p:nvPr>
        </p:nvSpPr>
        <p:spPr>
          <a:noFill/>
        </p:spPr>
        <p:txBody>
          <a:bodyPr/>
          <a:lstStyle/>
          <a:p>
            <a:fld id="{F28A7F63-5E91-42CD-8DC4-955C98A9F44C}" type="slidenum">
              <a:rPr lang="en-US"/>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Workflow Automation</a:t>
            </a:r>
          </a:p>
        </p:txBody>
      </p:sp>
      <p:sp>
        <p:nvSpPr>
          <p:cNvPr id="25603" name="Rectangle 3"/>
          <p:cNvSpPr>
            <a:spLocks noGrp="1" noChangeArrowheads="1"/>
          </p:cNvSpPr>
          <p:nvPr>
            <p:ph type="body" idx="1"/>
          </p:nvPr>
        </p:nvSpPr>
        <p:spPr/>
        <p:txBody>
          <a:bodyPr/>
          <a:lstStyle/>
          <a:p>
            <a:pPr eaLnBrk="1" hangingPunct="1"/>
            <a:r>
              <a:rPr lang="en-US" smtClean="0"/>
              <a:t>Creation of computerized tools that streamline activities, such as automated check-in and build, automated testing</a:t>
            </a:r>
          </a:p>
          <a:p>
            <a:pPr lvl="1" eaLnBrk="1" hangingPunct="1"/>
            <a:r>
              <a:rPr lang="en-US" smtClean="0"/>
              <a:t>Implements process, templates</a:t>
            </a:r>
          </a:p>
          <a:p>
            <a:pPr lvl="1" eaLnBrk="1" hangingPunct="1"/>
            <a:r>
              <a:rPr lang="en-US" smtClean="0"/>
              <a:t>Eliminates many kinds of defects</a:t>
            </a:r>
          </a:p>
          <a:p>
            <a:pPr lvl="1" eaLnBrk="1" hangingPunct="1"/>
            <a:r>
              <a:rPr lang="en-US" smtClean="0"/>
              <a:t>Saves effort</a:t>
            </a:r>
          </a:p>
          <a:p>
            <a:pPr eaLnBrk="1" hangingPunct="1"/>
            <a:r>
              <a:rPr lang="en-US" smtClean="0"/>
              <a:t>Flexibility is often a major problem</a:t>
            </a:r>
          </a:p>
          <a:p>
            <a:pPr lvl="1" eaLnBrk="1" hangingPunct="1"/>
            <a:r>
              <a:rPr lang="en-US" smtClean="0"/>
              <a:t>If the needs are different from what the tool supports, can’t do it at all (or significant work-arounds)</a:t>
            </a:r>
          </a:p>
          <a:p>
            <a:pPr lvl="1" eaLnBrk="1" hangingPunct="1"/>
            <a:r>
              <a:rPr lang="en-US" smtClean="0"/>
              <a:t>Designing flexible tools which automate workflow is a major technical challenge</a:t>
            </a:r>
          </a:p>
        </p:txBody>
      </p:sp>
      <p:sp>
        <p:nvSpPr>
          <p:cNvPr id="25604" name="Slide Number Placeholder 3"/>
          <p:cNvSpPr>
            <a:spLocks noGrp="1"/>
          </p:cNvSpPr>
          <p:nvPr>
            <p:ph type="sldNum" sz="quarter" idx="10"/>
          </p:nvPr>
        </p:nvSpPr>
        <p:spPr>
          <a:noFill/>
        </p:spPr>
        <p:txBody>
          <a:bodyPr/>
          <a:lstStyle/>
          <a:p>
            <a:fld id="{B04FCAF7-253D-4472-BBC8-2D971E1B45B7}"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38200" y="304800"/>
            <a:ext cx="7724775" cy="846138"/>
          </a:xfrm>
        </p:spPr>
        <p:txBody>
          <a:bodyPr/>
          <a:lstStyle/>
          <a:p>
            <a:pPr eaLnBrk="1" hangingPunct="1"/>
            <a:r>
              <a:rPr lang="en-US" smtClean="0"/>
              <a:t>Scatter Diagram</a:t>
            </a:r>
          </a:p>
        </p:txBody>
      </p:sp>
      <p:sp>
        <p:nvSpPr>
          <p:cNvPr id="26627" name="Rectangle 3"/>
          <p:cNvSpPr>
            <a:spLocks noGrp="1" noChangeArrowheads="1"/>
          </p:cNvSpPr>
          <p:nvPr>
            <p:ph type="body" idx="1"/>
          </p:nvPr>
        </p:nvSpPr>
        <p:spPr>
          <a:xfrm>
            <a:off x="304800" y="1219200"/>
            <a:ext cx="8458200" cy="4343400"/>
          </a:xfrm>
        </p:spPr>
        <p:txBody>
          <a:bodyPr/>
          <a:lstStyle/>
          <a:p>
            <a:pPr eaLnBrk="1" hangingPunct="1">
              <a:spcBef>
                <a:spcPct val="0"/>
              </a:spcBef>
            </a:pPr>
            <a:r>
              <a:rPr lang="en-US" smtClean="0"/>
              <a:t>Used to determine whether there is really a relationship between two variables</a:t>
            </a:r>
          </a:p>
          <a:p>
            <a:pPr lvl="1" eaLnBrk="1" hangingPunct="1">
              <a:spcBef>
                <a:spcPct val="0"/>
              </a:spcBef>
            </a:pPr>
            <a:r>
              <a:rPr lang="en-US" smtClean="0"/>
              <a:t>Fishbone cause-effect diagramming identifies possible causes</a:t>
            </a:r>
          </a:p>
          <a:p>
            <a:pPr lvl="1" eaLnBrk="1" hangingPunct="1">
              <a:spcBef>
                <a:spcPct val="0"/>
              </a:spcBef>
            </a:pPr>
            <a:r>
              <a:rPr lang="en-US" smtClean="0"/>
              <a:t>Doing a scatter plot can show whether the proposed cause and its effect are correlated</a:t>
            </a:r>
          </a:p>
          <a:p>
            <a:pPr lvl="2" eaLnBrk="1" hangingPunct="1">
              <a:spcBef>
                <a:spcPct val="0"/>
              </a:spcBef>
            </a:pPr>
            <a:r>
              <a:rPr lang="en-US" smtClean="0"/>
              <a:t>Visual plot can show degree of correlation, non-linear correlations</a:t>
            </a:r>
          </a:p>
          <a:p>
            <a:pPr lvl="3" eaLnBrk="1" hangingPunct="1">
              <a:spcBef>
                <a:spcPct val="0"/>
              </a:spcBef>
            </a:pPr>
            <a:r>
              <a:rPr lang="en-US" smtClean="0"/>
              <a:t>Often annotate fishbone diagram to show whether a possible cause-effect has been shown to be statistically correlated</a:t>
            </a:r>
          </a:p>
          <a:p>
            <a:pPr lvl="2" eaLnBrk="1" hangingPunct="1">
              <a:spcBef>
                <a:spcPct val="0"/>
              </a:spcBef>
            </a:pPr>
            <a:r>
              <a:rPr lang="en-US" smtClean="0"/>
              <a:t>Linear correlations if most points are along a straight line</a:t>
            </a:r>
          </a:p>
          <a:p>
            <a:pPr lvl="2" eaLnBrk="1" hangingPunct="1">
              <a:spcBef>
                <a:spcPct val="0"/>
              </a:spcBef>
            </a:pPr>
            <a:r>
              <a:rPr lang="en-US" smtClean="0"/>
              <a:t>Poor (linear) correlation if points scattered all over</a:t>
            </a:r>
          </a:p>
          <a:p>
            <a:pPr eaLnBrk="1" hangingPunct="1">
              <a:spcBef>
                <a:spcPct val="0"/>
              </a:spcBef>
            </a:pPr>
            <a:r>
              <a:rPr lang="en-US" smtClean="0"/>
              <a:t>Remember: correlation does not imply a causal relationship!</a:t>
            </a:r>
          </a:p>
        </p:txBody>
      </p:sp>
      <p:sp>
        <p:nvSpPr>
          <p:cNvPr id="26628" name="Slide Number Placeholder 3"/>
          <p:cNvSpPr>
            <a:spLocks noGrp="1"/>
          </p:cNvSpPr>
          <p:nvPr>
            <p:ph type="sldNum" sz="quarter" idx="10"/>
          </p:nvPr>
        </p:nvSpPr>
        <p:spPr>
          <a:noFill/>
        </p:spPr>
        <p:txBody>
          <a:bodyPr/>
          <a:lstStyle/>
          <a:p>
            <a:fld id="{25703A10-96BF-4B79-A671-E045C8666E5A}"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Slide Number Placeholder 3"/>
          <p:cNvSpPr>
            <a:spLocks noGrp="1"/>
          </p:cNvSpPr>
          <p:nvPr>
            <p:ph type="sldNum" sz="quarter" idx="10"/>
          </p:nvPr>
        </p:nvSpPr>
        <p:spPr>
          <a:noFill/>
        </p:spPr>
        <p:txBody>
          <a:bodyPr/>
          <a:lstStyle/>
          <a:p>
            <a:fld id="{C23AC664-3C96-495B-866C-C11278F07707}" type="slidenum">
              <a:rPr lang="en-US"/>
              <a:pPr/>
              <a:t>25</a:t>
            </a:fld>
            <a:endParaRPr lang="en-US"/>
          </a:p>
        </p:txBody>
      </p:sp>
      <p:sp>
        <p:nvSpPr>
          <p:cNvPr id="3080" name="Rectangle 2"/>
          <p:cNvSpPr>
            <a:spLocks noGrp="1" noChangeArrowheads="1"/>
          </p:cNvSpPr>
          <p:nvPr>
            <p:ph type="title"/>
          </p:nvPr>
        </p:nvSpPr>
        <p:spPr>
          <a:xfrm>
            <a:off x="1447800" y="381000"/>
            <a:ext cx="6096000" cy="609600"/>
          </a:xfrm>
        </p:spPr>
        <p:txBody>
          <a:bodyPr/>
          <a:lstStyle/>
          <a:p>
            <a:pPr eaLnBrk="1" hangingPunct="1"/>
            <a:r>
              <a:rPr lang="en-GB" smtClean="0"/>
              <a:t>Scatter Diagrams </a:t>
            </a:r>
            <a:br>
              <a:rPr lang="en-GB" smtClean="0"/>
            </a:br>
            <a:r>
              <a:rPr lang="en-GB" sz="1800" smtClean="0"/>
              <a:t>Measuring Relationships Between Variables</a:t>
            </a:r>
          </a:p>
        </p:txBody>
      </p:sp>
      <p:graphicFrame>
        <p:nvGraphicFramePr>
          <p:cNvPr id="3074" name="Object 2"/>
          <p:cNvGraphicFramePr>
            <a:graphicFrameLocks noChangeAspect="1"/>
          </p:cNvGraphicFramePr>
          <p:nvPr>
            <p:ph type="chart" idx="1"/>
          </p:nvPr>
        </p:nvGraphicFramePr>
        <p:xfrm>
          <a:off x="762000" y="1447800"/>
          <a:ext cx="2590800" cy="1503363"/>
        </p:xfrm>
        <a:graphic>
          <a:graphicData uri="http://schemas.openxmlformats.org/presentationml/2006/ole">
            <p:oleObj spid="_x0000_s3074" name="Chart" r:id="rId4" imgW="7086600" imgH="4114800" progId="MSGraph.Chart.8">
              <p:embed followColorScheme="full"/>
            </p:oleObj>
          </a:graphicData>
        </a:graphic>
      </p:graphicFrame>
      <p:graphicFrame>
        <p:nvGraphicFramePr>
          <p:cNvPr id="3075" name="Object 3"/>
          <p:cNvGraphicFramePr>
            <a:graphicFrameLocks noChangeAspect="1"/>
          </p:cNvGraphicFramePr>
          <p:nvPr/>
        </p:nvGraphicFramePr>
        <p:xfrm>
          <a:off x="5867400" y="1447800"/>
          <a:ext cx="2590800" cy="1503363"/>
        </p:xfrm>
        <a:graphic>
          <a:graphicData uri="http://schemas.openxmlformats.org/presentationml/2006/ole">
            <p:oleObj spid="_x0000_s3075" name="Chart" r:id="rId5" imgW="7086600" imgH="4114800" progId="MSGraph.Chart.8">
              <p:embed followColorScheme="full"/>
            </p:oleObj>
          </a:graphicData>
        </a:graphic>
      </p:graphicFrame>
      <p:graphicFrame>
        <p:nvGraphicFramePr>
          <p:cNvPr id="3076" name="Object 4"/>
          <p:cNvGraphicFramePr>
            <a:graphicFrameLocks noChangeAspect="1"/>
          </p:cNvGraphicFramePr>
          <p:nvPr/>
        </p:nvGraphicFramePr>
        <p:xfrm>
          <a:off x="5867400" y="4267200"/>
          <a:ext cx="2590800" cy="1503363"/>
        </p:xfrm>
        <a:graphic>
          <a:graphicData uri="http://schemas.openxmlformats.org/presentationml/2006/ole">
            <p:oleObj spid="_x0000_s3076" name="Chart" r:id="rId6" imgW="7086600" imgH="4114800" progId="MSGraph.Chart.8">
              <p:embed followColorScheme="full"/>
            </p:oleObj>
          </a:graphicData>
        </a:graphic>
      </p:graphicFrame>
      <p:graphicFrame>
        <p:nvGraphicFramePr>
          <p:cNvPr id="3077" name="Object 5"/>
          <p:cNvGraphicFramePr>
            <a:graphicFrameLocks noChangeAspect="1"/>
          </p:cNvGraphicFramePr>
          <p:nvPr/>
        </p:nvGraphicFramePr>
        <p:xfrm>
          <a:off x="762000" y="4267200"/>
          <a:ext cx="2590800" cy="1503363"/>
        </p:xfrm>
        <a:graphic>
          <a:graphicData uri="http://schemas.openxmlformats.org/presentationml/2006/ole">
            <p:oleObj spid="_x0000_s3077" name="Chart" r:id="rId7" imgW="7086600" imgH="4114800" progId="MSGraph.Chart.8">
              <p:embed followColorScheme="full"/>
            </p:oleObj>
          </a:graphicData>
        </a:graphic>
      </p:graphicFrame>
      <p:graphicFrame>
        <p:nvGraphicFramePr>
          <p:cNvPr id="3078" name="Object 6"/>
          <p:cNvGraphicFramePr>
            <a:graphicFrameLocks noChangeAspect="1"/>
          </p:cNvGraphicFramePr>
          <p:nvPr/>
        </p:nvGraphicFramePr>
        <p:xfrm>
          <a:off x="3352800" y="2819400"/>
          <a:ext cx="2590800" cy="1503363"/>
        </p:xfrm>
        <a:graphic>
          <a:graphicData uri="http://schemas.openxmlformats.org/presentationml/2006/ole">
            <p:oleObj spid="_x0000_s3078" name="Chart" r:id="rId8" imgW="7086600" imgH="4114800" progId="MSGraph.Chart.8">
              <p:embed followColorScheme="full"/>
            </p:oleObj>
          </a:graphicData>
        </a:graphic>
      </p:graphicFrame>
      <p:sp>
        <p:nvSpPr>
          <p:cNvPr id="65544" name="Rectangle 8"/>
          <p:cNvSpPr>
            <a:spLocks noChangeArrowheads="1"/>
          </p:cNvSpPr>
          <p:nvPr/>
        </p:nvSpPr>
        <p:spPr bwMode="auto">
          <a:xfrm>
            <a:off x="990600" y="1295400"/>
            <a:ext cx="2514600" cy="304800"/>
          </a:xfrm>
          <a:prstGeom prst="rect">
            <a:avLst/>
          </a:prstGeom>
          <a:noFill/>
          <a:ln w="9525">
            <a:noFill/>
            <a:miter lim="800000"/>
            <a:headEnd/>
            <a:tailEnd/>
          </a:ln>
          <a:effectLst/>
        </p:spPr>
        <p:txBody>
          <a:bodyPr lIns="92075" tIns="46038" rIns="92075" bIns="46038" anchor="ctr"/>
          <a:lstStyle/>
          <a:p>
            <a:pPr>
              <a:defRPr/>
            </a:pPr>
            <a:r>
              <a:rPr lang="en-GB" sz="1800" b="1">
                <a:solidFill>
                  <a:srgbClr val="336699"/>
                </a:solidFill>
                <a:effectLst>
                  <a:outerShdw blurRad="38100" dist="38100" dir="2700000" algn="tl">
                    <a:srgbClr val="C0C0C0"/>
                  </a:outerShdw>
                </a:effectLst>
                <a:latin typeface="Arial" pitchFamily="34" charset="0"/>
              </a:rPr>
              <a:t>Positiv</a:t>
            </a:r>
            <a:r>
              <a:rPr lang="en-GB" sz="1800" b="1">
                <a:solidFill>
                  <a:srgbClr val="336699"/>
                </a:solidFill>
                <a:latin typeface="Arial" pitchFamily="34" charset="0"/>
              </a:rPr>
              <a:t>e Correlation</a:t>
            </a:r>
          </a:p>
        </p:txBody>
      </p:sp>
      <p:sp>
        <p:nvSpPr>
          <p:cNvPr id="3082" name="Rectangle 9"/>
          <p:cNvSpPr>
            <a:spLocks noChangeArrowheads="1"/>
          </p:cNvSpPr>
          <p:nvPr/>
        </p:nvSpPr>
        <p:spPr bwMode="auto">
          <a:xfrm>
            <a:off x="838200" y="4114800"/>
            <a:ext cx="2514600" cy="304800"/>
          </a:xfrm>
          <a:prstGeom prst="rect">
            <a:avLst/>
          </a:prstGeom>
          <a:noFill/>
          <a:ln w="9525">
            <a:noFill/>
            <a:miter lim="800000"/>
            <a:headEnd/>
            <a:tailEnd/>
          </a:ln>
        </p:spPr>
        <p:txBody>
          <a:bodyPr lIns="92075" tIns="46038" rIns="92075" bIns="46038" anchor="ctr"/>
          <a:lstStyle/>
          <a:p>
            <a:r>
              <a:rPr lang="en-GB" sz="1800" b="1">
                <a:solidFill>
                  <a:srgbClr val="336699"/>
                </a:solidFill>
                <a:latin typeface="Arial" charset="0"/>
              </a:rPr>
              <a:t>Positive Correlation?</a:t>
            </a:r>
          </a:p>
        </p:txBody>
      </p:sp>
      <p:sp>
        <p:nvSpPr>
          <p:cNvPr id="3083" name="Rectangle 10"/>
          <p:cNvSpPr>
            <a:spLocks noChangeArrowheads="1"/>
          </p:cNvSpPr>
          <p:nvPr/>
        </p:nvSpPr>
        <p:spPr bwMode="auto">
          <a:xfrm>
            <a:off x="6019800" y="1295400"/>
            <a:ext cx="2514600" cy="304800"/>
          </a:xfrm>
          <a:prstGeom prst="rect">
            <a:avLst/>
          </a:prstGeom>
          <a:noFill/>
          <a:ln w="9525">
            <a:noFill/>
            <a:miter lim="800000"/>
            <a:headEnd/>
            <a:tailEnd/>
          </a:ln>
        </p:spPr>
        <p:txBody>
          <a:bodyPr lIns="92075" tIns="46038" rIns="92075" bIns="46038" anchor="ctr"/>
          <a:lstStyle/>
          <a:p>
            <a:r>
              <a:rPr lang="en-GB" sz="1800" b="1">
                <a:solidFill>
                  <a:srgbClr val="336699"/>
                </a:solidFill>
                <a:latin typeface="Arial" charset="0"/>
              </a:rPr>
              <a:t>Negative Correlation</a:t>
            </a:r>
          </a:p>
        </p:txBody>
      </p:sp>
      <p:sp>
        <p:nvSpPr>
          <p:cNvPr id="3084" name="Rectangle 11"/>
          <p:cNvSpPr>
            <a:spLocks noChangeArrowheads="1"/>
          </p:cNvSpPr>
          <p:nvPr/>
        </p:nvSpPr>
        <p:spPr bwMode="auto">
          <a:xfrm>
            <a:off x="6096000" y="4114800"/>
            <a:ext cx="2667000" cy="304800"/>
          </a:xfrm>
          <a:prstGeom prst="rect">
            <a:avLst/>
          </a:prstGeom>
          <a:noFill/>
          <a:ln w="9525">
            <a:noFill/>
            <a:miter lim="800000"/>
            <a:headEnd/>
            <a:tailEnd/>
          </a:ln>
        </p:spPr>
        <p:txBody>
          <a:bodyPr lIns="92075" tIns="46038" rIns="92075" bIns="46038" anchor="ctr"/>
          <a:lstStyle/>
          <a:p>
            <a:r>
              <a:rPr lang="en-GB" sz="1800" b="1">
                <a:solidFill>
                  <a:srgbClr val="336699"/>
                </a:solidFill>
                <a:latin typeface="Arial" charset="0"/>
              </a:rPr>
              <a:t>Negative Correlation?</a:t>
            </a:r>
          </a:p>
        </p:txBody>
      </p:sp>
      <p:sp>
        <p:nvSpPr>
          <p:cNvPr id="3085" name="Rectangle 12"/>
          <p:cNvSpPr>
            <a:spLocks noChangeArrowheads="1"/>
          </p:cNvSpPr>
          <p:nvPr/>
        </p:nvSpPr>
        <p:spPr bwMode="auto">
          <a:xfrm>
            <a:off x="3581400" y="2667000"/>
            <a:ext cx="2514600" cy="304800"/>
          </a:xfrm>
          <a:prstGeom prst="rect">
            <a:avLst/>
          </a:prstGeom>
          <a:noFill/>
          <a:ln w="9525">
            <a:noFill/>
            <a:miter lim="800000"/>
            <a:headEnd/>
            <a:tailEnd/>
          </a:ln>
        </p:spPr>
        <p:txBody>
          <a:bodyPr lIns="92075" tIns="46038" rIns="92075" bIns="46038" anchor="ctr"/>
          <a:lstStyle/>
          <a:p>
            <a:r>
              <a:rPr lang="en-GB" sz="1800" b="1">
                <a:solidFill>
                  <a:srgbClr val="336699"/>
                </a:solidFill>
                <a:latin typeface="Arial" charset="0"/>
              </a:rPr>
              <a:t>No Correlation</a:t>
            </a:r>
          </a:p>
        </p:txBody>
      </p:sp>
      <p:sp>
        <p:nvSpPr>
          <p:cNvPr id="65549" name="Text Box 13"/>
          <p:cNvSpPr txBox="1">
            <a:spLocks noChangeArrowheads="1"/>
          </p:cNvSpPr>
          <p:nvPr/>
        </p:nvSpPr>
        <p:spPr bwMode="auto">
          <a:xfrm>
            <a:off x="914400" y="2895600"/>
            <a:ext cx="2500313" cy="523875"/>
          </a:xfrm>
          <a:prstGeom prst="rect">
            <a:avLst/>
          </a:prstGeom>
          <a:noFill/>
          <a:ln w="9525">
            <a:noFill/>
            <a:miter lim="800000"/>
            <a:headEnd/>
            <a:tailEnd/>
          </a:ln>
          <a:effectLst/>
        </p:spPr>
        <p:txBody>
          <a:bodyPr wrap="none">
            <a:spAutoFit/>
          </a:bodyPr>
          <a:lstStyle/>
          <a:p>
            <a:pPr>
              <a:defRPr/>
            </a:pPr>
            <a:r>
              <a:rPr lang="en-GB" sz="1400">
                <a:effectLst>
                  <a:outerShdw blurRad="38100" dist="38100" dir="2700000" algn="tl">
                    <a:srgbClr val="C0C0C0"/>
                  </a:outerShdw>
                </a:effectLst>
                <a:latin typeface="Arial" pitchFamily="34" charset="0"/>
              </a:rPr>
              <a:t>An increas</a:t>
            </a:r>
            <a:r>
              <a:rPr lang="en-GB" sz="1400">
                <a:latin typeface="Arial" pitchFamily="34" charset="0"/>
              </a:rPr>
              <a:t>e in y may depend</a:t>
            </a:r>
          </a:p>
          <a:p>
            <a:pPr>
              <a:defRPr/>
            </a:pPr>
            <a:r>
              <a:rPr lang="en-GB" sz="1400">
                <a:latin typeface="Arial" pitchFamily="34" charset="0"/>
              </a:rPr>
              <a:t>upon an increase in x.</a:t>
            </a:r>
          </a:p>
        </p:txBody>
      </p:sp>
      <p:sp>
        <p:nvSpPr>
          <p:cNvPr id="3087" name="Text Box 14"/>
          <p:cNvSpPr txBox="1">
            <a:spLocks noChangeArrowheads="1"/>
          </p:cNvSpPr>
          <p:nvPr/>
        </p:nvSpPr>
        <p:spPr bwMode="auto">
          <a:xfrm>
            <a:off x="914400" y="5715000"/>
            <a:ext cx="2441575" cy="517525"/>
          </a:xfrm>
          <a:prstGeom prst="rect">
            <a:avLst/>
          </a:prstGeom>
          <a:noFill/>
          <a:ln w="9525">
            <a:noFill/>
            <a:miter lim="800000"/>
            <a:headEnd/>
            <a:tailEnd/>
          </a:ln>
        </p:spPr>
        <p:txBody>
          <a:bodyPr wrap="none">
            <a:spAutoFit/>
          </a:bodyPr>
          <a:lstStyle/>
          <a:p>
            <a:r>
              <a:rPr lang="en-GB" sz="1400">
                <a:latin typeface="Arial" charset="0"/>
              </a:rPr>
              <a:t>If X is increased, y may also </a:t>
            </a:r>
          </a:p>
          <a:p>
            <a:r>
              <a:rPr lang="en-GB" sz="1400">
                <a:latin typeface="Arial" charset="0"/>
              </a:rPr>
              <a:t>increase.</a:t>
            </a:r>
          </a:p>
        </p:txBody>
      </p:sp>
      <p:sp>
        <p:nvSpPr>
          <p:cNvPr id="3088" name="Text Box 15"/>
          <p:cNvSpPr txBox="1">
            <a:spLocks noChangeArrowheads="1"/>
          </p:cNvSpPr>
          <p:nvPr/>
        </p:nvSpPr>
        <p:spPr bwMode="auto">
          <a:xfrm>
            <a:off x="6248400" y="5715000"/>
            <a:ext cx="2017713" cy="517525"/>
          </a:xfrm>
          <a:prstGeom prst="rect">
            <a:avLst/>
          </a:prstGeom>
          <a:noFill/>
          <a:ln w="9525">
            <a:noFill/>
            <a:miter lim="800000"/>
            <a:headEnd/>
            <a:tailEnd/>
          </a:ln>
        </p:spPr>
        <p:txBody>
          <a:bodyPr wrap="none">
            <a:spAutoFit/>
          </a:bodyPr>
          <a:lstStyle/>
          <a:p>
            <a:r>
              <a:rPr lang="en-GB" sz="1400">
                <a:latin typeface="Arial" charset="0"/>
              </a:rPr>
              <a:t>If X is increased, y may</a:t>
            </a:r>
          </a:p>
          <a:p>
            <a:r>
              <a:rPr lang="en-GB" sz="1400">
                <a:latin typeface="Arial" charset="0"/>
              </a:rPr>
              <a:t>decrease.</a:t>
            </a:r>
          </a:p>
        </p:txBody>
      </p:sp>
      <p:sp>
        <p:nvSpPr>
          <p:cNvPr id="3089" name="Text Box 16"/>
          <p:cNvSpPr txBox="1">
            <a:spLocks noChangeArrowheads="1"/>
          </p:cNvSpPr>
          <p:nvPr/>
        </p:nvSpPr>
        <p:spPr bwMode="auto">
          <a:xfrm>
            <a:off x="3429000" y="4343400"/>
            <a:ext cx="2430463" cy="517525"/>
          </a:xfrm>
          <a:prstGeom prst="rect">
            <a:avLst/>
          </a:prstGeom>
          <a:noFill/>
          <a:ln w="9525">
            <a:noFill/>
            <a:miter lim="800000"/>
            <a:headEnd/>
            <a:tailEnd/>
          </a:ln>
        </p:spPr>
        <p:txBody>
          <a:bodyPr wrap="none">
            <a:spAutoFit/>
          </a:bodyPr>
          <a:lstStyle/>
          <a:p>
            <a:r>
              <a:rPr lang="en-GB" sz="1400">
                <a:latin typeface="Arial" charset="0"/>
              </a:rPr>
              <a:t>There is no demonstrated </a:t>
            </a:r>
          </a:p>
          <a:p>
            <a:r>
              <a:rPr lang="en-GB" sz="1400">
                <a:latin typeface="Arial" charset="0"/>
              </a:rPr>
              <a:t>connection between x and y.</a:t>
            </a:r>
          </a:p>
        </p:txBody>
      </p:sp>
      <p:sp>
        <p:nvSpPr>
          <p:cNvPr id="3090" name="Text Box 17"/>
          <p:cNvSpPr txBox="1">
            <a:spLocks noChangeArrowheads="1"/>
          </p:cNvSpPr>
          <p:nvPr/>
        </p:nvSpPr>
        <p:spPr bwMode="auto">
          <a:xfrm>
            <a:off x="6172200" y="2971800"/>
            <a:ext cx="2528888" cy="517525"/>
          </a:xfrm>
          <a:prstGeom prst="rect">
            <a:avLst/>
          </a:prstGeom>
          <a:noFill/>
          <a:ln w="9525">
            <a:noFill/>
            <a:miter lim="800000"/>
            <a:headEnd/>
            <a:tailEnd/>
          </a:ln>
        </p:spPr>
        <p:txBody>
          <a:bodyPr wrap="none">
            <a:spAutoFit/>
          </a:bodyPr>
          <a:lstStyle/>
          <a:p>
            <a:r>
              <a:rPr lang="en-GB" sz="1400">
                <a:latin typeface="Arial" charset="0"/>
              </a:rPr>
              <a:t>An decrease in y may depend</a:t>
            </a:r>
          </a:p>
          <a:p>
            <a:r>
              <a:rPr lang="en-GB" sz="1400">
                <a:latin typeface="Arial" charset="0"/>
              </a:rPr>
              <a:t>upon an increase in x.</a:t>
            </a:r>
          </a:p>
        </p:txBody>
      </p:sp>
      <p:sp>
        <p:nvSpPr>
          <p:cNvPr id="3091" name="Text Box 18"/>
          <p:cNvSpPr txBox="1">
            <a:spLocks noChangeArrowheads="1"/>
          </p:cNvSpPr>
          <p:nvPr/>
        </p:nvSpPr>
        <p:spPr bwMode="auto">
          <a:xfrm>
            <a:off x="5178425" y="990600"/>
            <a:ext cx="3965575" cy="274638"/>
          </a:xfrm>
          <a:prstGeom prst="rect">
            <a:avLst/>
          </a:prstGeom>
          <a:noFill/>
          <a:ln w="9525">
            <a:noFill/>
            <a:miter lim="800000"/>
            <a:headEnd/>
            <a:tailEnd/>
          </a:ln>
        </p:spPr>
        <p:txBody>
          <a:bodyPr wrap="none">
            <a:spAutoFit/>
          </a:bodyPr>
          <a:lstStyle/>
          <a:p>
            <a:r>
              <a:rPr lang="en-US" sz="1200"/>
              <a:t>Copyright 2002 The Agility Group and University of Durham</a:t>
            </a:r>
          </a:p>
        </p:txBody>
      </p:sp>
      <p:sp>
        <p:nvSpPr>
          <p:cNvPr id="3092" name="TextBox 19"/>
          <p:cNvSpPr txBox="1">
            <a:spLocks noChangeArrowheads="1"/>
          </p:cNvSpPr>
          <p:nvPr/>
        </p:nvSpPr>
        <p:spPr bwMode="auto">
          <a:xfrm>
            <a:off x="3810000" y="5257800"/>
            <a:ext cx="1839913" cy="830263"/>
          </a:xfrm>
          <a:prstGeom prst="rect">
            <a:avLst/>
          </a:prstGeom>
          <a:noFill/>
          <a:ln w="9525">
            <a:noFill/>
            <a:miter lim="800000"/>
            <a:headEnd/>
            <a:tailEnd/>
          </a:ln>
        </p:spPr>
        <p:txBody>
          <a:bodyPr wrap="none">
            <a:spAutoFit/>
          </a:bodyPr>
          <a:lstStyle/>
          <a:p>
            <a:pPr algn="ctr"/>
            <a:r>
              <a:rPr lang="en-US"/>
              <a:t>Non-Linear</a:t>
            </a:r>
          </a:p>
          <a:p>
            <a:pPr algn="ctr"/>
            <a:r>
              <a:rPr lang="en-US"/>
              <a:t>Correlations?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838200" y="457200"/>
            <a:ext cx="7724775" cy="846138"/>
          </a:xfrm>
        </p:spPr>
        <p:txBody>
          <a:bodyPr/>
          <a:lstStyle/>
          <a:p>
            <a:pPr eaLnBrk="1" hangingPunct="1"/>
            <a:r>
              <a:rPr lang="en-US" smtClean="0"/>
              <a:t>Example Scatter Plot from Tian Text</a:t>
            </a:r>
          </a:p>
        </p:txBody>
      </p:sp>
      <p:sp>
        <p:nvSpPr>
          <p:cNvPr id="27651" name="Slide Number Placeholder 3"/>
          <p:cNvSpPr>
            <a:spLocks noGrp="1"/>
          </p:cNvSpPr>
          <p:nvPr>
            <p:ph type="sldNum" sz="quarter" idx="10"/>
          </p:nvPr>
        </p:nvSpPr>
        <p:spPr>
          <a:noFill/>
        </p:spPr>
        <p:txBody>
          <a:bodyPr/>
          <a:lstStyle/>
          <a:p>
            <a:fld id="{23DB3336-0D09-4A8C-B660-0B5FD6B57451}" type="slidenum">
              <a:rPr lang="en-US"/>
              <a:pPr/>
              <a:t>26</a:t>
            </a:fld>
            <a:endParaRPr lang="en-US"/>
          </a:p>
        </p:txBody>
      </p:sp>
      <p:pic>
        <p:nvPicPr>
          <p:cNvPr id="27652" name="Picture 4"/>
          <p:cNvPicPr>
            <a:picLocks noChangeAspect="1"/>
          </p:cNvPicPr>
          <p:nvPr/>
        </p:nvPicPr>
        <p:blipFill>
          <a:blip r:embed="rId3"/>
          <a:srcRect/>
          <a:stretch>
            <a:fillRect/>
          </a:stretch>
        </p:blipFill>
        <p:spPr bwMode="auto">
          <a:xfrm>
            <a:off x="1143000" y="1600200"/>
            <a:ext cx="6997700" cy="4360863"/>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838200" y="304800"/>
            <a:ext cx="7724775" cy="846138"/>
          </a:xfrm>
        </p:spPr>
        <p:txBody>
          <a:bodyPr/>
          <a:lstStyle/>
          <a:p>
            <a:pPr eaLnBrk="1" hangingPunct="1"/>
            <a:r>
              <a:rPr lang="en-US" smtClean="0"/>
              <a:t>Example Scatter Plot from Tian Text</a:t>
            </a:r>
          </a:p>
        </p:txBody>
      </p:sp>
      <p:sp>
        <p:nvSpPr>
          <p:cNvPr id="28675" name="Slide Number Placeholder 3"/>
          <p:cNvSpPr>
            <a:spLocks noGrp="1"/>
          </p:cNvSpPr>
          <p:nvPr>
            <p:ph type="sldNum" sz="quarter" idx="10"/>
          </p:nvPr>
        </p:nvSpPr>
        <p:spPr>
          <a:noFill/>
        </p:spPr>
        <p:txBody>
          <a:bodyPr/>
          <a:lstStyle/>
          <a:p>
            <a:fld id="{D918F41B-A2E5-411C-A66E-677552696B41}" type="slidenum">
              <a:rPr lang="en-US"/>
              <a:pPr/>
              <a:t>27</a:t>
            </a:fld>
            <a:endParaRPr lang="en-US"/>
          </a:p>
        </p:txBody>
      </p:sp>
      <p:pic>
        <p:nvPicPr>
          <p:cNvPr id="28676" name="Picture 4"/>
          <p:cNvPicPr>
            <a:picLocks noChangeAspect="1"/>
          </p:cNvPicPr>
          <p:nvPr/>
        </p:nvPicPr>
        <p:blipFill>
          <a:blip r:embed="rId3"/>
          <a:srcRect/>
          <a:stretch>
            <a:fillRect/>
          </a:stretch>
        </p:blipFill>
        <p:spPr bwMode="auto">
          <a:xfrm>
            <a:off x="1066800" y="1295400"/>
            <a:ext cx="7016750" cy="4851400"/>
          </a:xfrm>
          <a:prstGeom prst="rect">
            <a:avLst/>
          </a:prstGeom>
          <a:noFill/>
          <a:ln w="9525">
            <a:noFill/>
            <a:miter lim="800000"/>
            <a:headEnd/>
            <a:tailEnd/>
          </a:ln>
        </p:spPr>
      </p:pic>
      <p:sp>
        <p:nvSpPr>
          <p:cNvPr id="28677" name="TextBox 5"/>
          <p:cNvSpPr txBox="1">
            <a:spLocks noChangeArrowheads="1"/>
          </p:cNvSpPr>
          <p:nvPr/>
        </p:nvSpPr>
        <p:spPr bwMode="auto">
          <a:xfrm>
            <a:off x="5410200" y="3200400"/>
            <a:ext cx="1676400" cy="1200150"/>
          </a:xfrm>
          <a:prstGeom prst="rect">
            <a:avLst/>
          </a:prstGeom>
          <a:noFill/>
          <a:ln w="9525">
            <a:noFill/>
            <a:miter lim="800000"/>
            <a:headEnd/>
            <a:tailEnd/>
          </a:ln>
        </p:spPr>
        <p:txBody>
          <a:bodyPr>
            <a:spAutoFit/>
          </a:bodyPr>
          <a:lstStyle/>
          <a:p>
            <a:pPr algn="ctr"/>
            <a:r>
              <a:rPr lang="en-US">
                <a:solidFill>
                  <a:srgbClr val="0000FF"/>
                </a:solidFill>
              </a:rPr>
              <a:t>Linear Regression Line</a:t>
            </a:r>
          </a:p>
        </p:txBody>
      </p:sp>
      <p:sp>
        <p:nvSpPr>
          <p:cNvPr id="28678" name="TextBox 6"/>
          <p:cNvSpPr txBox="1">
            <a:spLocks noChangeArrowheads="1"/>
          </p:cNvSpPr>
          <p:nvPr/>
        </p:nvSpPr>
        <p:spPr bwMode="auto">
          <a:xfrm>
            <a:off x="6934200" y="1524000"/>
            <a:ext cx="1676400" cy="1200150"/>
          </a:xfrm>
          <a:prstGeom prst="rect">
            <a:avLst/>
          </a:prstGeom>
          <a:noFill/>
          <a:ln w="9525">
            <a:noFill/>
            <a:miter lim="800000"/>
            <a:headEnd/>
            <a:tailEnd/>
          </a:ln>
        </p:spPr>
        <p:txBody>
          <a:bodyPr>
            <a:spAutoFit/>
          </a:bodyPr>
          <a:lstStyle/>
          <a:p>
            <a:pPr algn="ctr"/>
            <a:r>
              <a:rPr lang="en-US">
                <a:solidFill>
                  <a:srgbClr val="0000FF"/>
                </a:solidFill>
              </a:rPr>
              <a:t>95% Confidence Interval</a:t>
            </a:r>
          </a:p>
        </p:txBody>
      </p:sp>
      <p:cxnSp>
        <p:nvCxnSpPr>
          <p:cNvPr id="9" name="Straight Arrow Connector 8"/>
          <p:cNvCxnSpPr>
            <a:cxnSpLocks noChangeShapeType="1"/>
          </p:cNvCxnSpPr>
          <p:nvPr/>
        </p:nvCxnSpPr>
        <p:spPr bwMode="auto">
          <a:xfrm rot="16200000" flipV="1">
            <a:off x="5181600" y="3048000"/>
            <a:ext cx="457200" cy="457200"/>
          </a:xfrm>
          <a:prstGeom prst="straightConnector1">
            <a:avLst/>
          </a:prstGeom>
          <a:noFill/>
          <a:ln w="44450">
            <a:solidFill>
              <a:srgbClr val="0000FF"/>
            </a:solidFill>
            <a:round/>
            <a:headEnd/>
            <a:tailEnd type="arrow" w="med" len="med"/>
          </a:ln>
          <a:effectLst>
            <a:outerShdw dist="20000" dir="5400000" rotWithShape="0">
              <a:srgbClr val="808080">
                <a:alpha val="37999"/>
              </a:srgbClr>
            </a:outerShdw>
          </a:effectLst>
        </p:spPr>
      </p:cxnSp>
      <p:cxnSp>
        <p:nvCxnSpPr>
          <p:cNvPr id="11" name="Straight Arrow Connector 10"/>
          <p:cNvCxnSpPr>
            <a:cxnSpLocks noChangeShapeType="1"/>
          </p:cNvCxnSpPr>
          <p:nvPr/>
        </p:nvCxnSpPr>
        <p:spPr bwMode="auto">
          <a:xfrm rot="10800000">
            <a:off x="5562600" y="1752600"/>
            <a:ext cx="1371600" cy="381000"/>
          </a:xfrm>
          <a:prstGeom prst="straightConnector1">
            <a:avLst/>
          </a:prstGeom>
          <a:noFill/>
          <a:ln w="44450">
            <a:solidFill>
              <a:srgbClr val="0000FF"/>
            </a:solidFill>
            <a:round/>
            <a:headEnd/>
            <a:tailEnd type="arrow" w="med" len="med"/>
          </a:ln>
          <a:effectLst>
            <a:outerShdw dist="20000" dir="5400000" rotWithShape="0">
              <a:srgbClr val="808080">
                <a:alpha val="37999"/>
              </a:srgbClr>
            </a:outerShdw>
          </a:effectLst>
        </p:spPr>
      </p:cxnSp>
      <p:cxnSp>
        <p:nvCxnSpPr>
          <p:cNvPr id="13" name="Straight Arrow Connector 12"/>
          <p:cNvCxnSpPr>
            <a:cxnSpLocks noChangeShapeType="1"/>
            <a:stCxn id="28678" idx="1"/>
          </p:cNvCxnSpPr>
          <p:nvPr/>
        </p:nvCxnSpPr>
        <p:spPr bwMode="auto">
          <a:xfrm rot="10800000" flipV="1">
            <a:off x="6934200" y="2124075"/>
            <a:ext cx="1588" cy="1304925"/>
          </a:xfrm>
          <a:prstGeom prst="straightConnector1">
            <a:avLst/>
          </a:prstGeom>
          <a:noFill/>
          <a:ln w="44450">
            <a:solidFill>
              <a:srgbClr val="0000FF"/>
            </a:solidFill>
            <a:round/>
            <a:headEnd/>
            <a:tailEnd type="arrow" w="med" len="med"/>
          </a:ln>
          <a:effectLst>
            <a:outerShdw dist="20000" dir="5400000" rotWithShape="0">
              <a:srgbClr val="808080">
                <a:alpha val="37999"/>
              </a:srgbClr>
            </a:outerShdw>
          </a:effectLst>
        </p:spPr>
      </p:cxnSp>
      <p:sp>
        <p:nvSpPr>
          <p:cNvPr id="28682" name="TextBox 15"/>
          <p:cNvSpPr txBox="1">
            <a:spLocks noChangeArrowheads="1"/>
          </p:cNvSpPr>
          <p:nvPr/>
        </p:nvSpPr>
        <p:spPr bwMode="auto">
          <a:xfrm>
            <a:off x="2514600" y="1219200"/>
            <a:ext cx="4495800" cy="461963"/>
          </a:xfrm>
          <a:prstGeom prst="rect">
            <a:avLst/>
          </a:prstGeom>
          <a:noFill/>
          <a:ln w="9525">
            <a:noFill/>
            <a:miter lim="800000"/>
            <a:headEnd/>
            <a:tailEnd/>
          </a:ln>
        </p:spPr>
        <p:txBody>
          <a:bodyPr>
            <a:spAutoFit/>
          </a:bodyPr>
          <a:lstStyle/>
          <a:p>
            <a:pPr algn="ctr"/>
            <a:r>
              <a:rPr lang="en-US">
                <a:solidFill>
                  <a:srgbClr val="0000FF"/>
                </a:solidFill>
              </a:rPr>
              <a:t>0.69 Correlation Coefficient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62000" y="76200"/>
            <a:ext cx="7724775" cy="846138"/>
          </a:xfrm>
        </p:spPr>
        <p:txBody>
          <a:bodyPr/>
          <a:lstStyle/>
          <a:p>
            <a:pPr eaLnBrk="1" hangingPunct="1"/>
            <a:r>
              <a:rPr lang="en-US" smtClean="0"/>
              <a:t>Example Scatter Plot from Tian Text</a:t>
            </a:r>
          </a:p>
        </p:txBody>
      </p:sp>
      <p:sp>
        <p:nvSpPr>
          <p:cNvPr id="29699" name="Slide Number Placeholder 3"/>
          <p:cNvSpPr>
            <a:spLocks noGrp="1"/>
          </p:cNvSpPr>
          <p:nvPr>
            <p:ph type="sldNum" sz="quarter" idx="10"/>
          </p:nvPr>
        </p:nvSpPr>
        <p:spPr>
          <a:noFill/>
        </p:spPr>
        <p:txBody>
          <a:bodyPr/>
          <a:lstStyle/>
          <a:p>
            <a:fld id="{FA73AE5E-451D-40B0-B147-3D2CB0444C86}" type="slidenum">
              <a:rPr lang="en-US"/>
              <a:pPr/>
              <a:t>28</a:t>
            </a:fld>
            <a:endParaRPr lang="en-US"/>
          </a:p>
        </p:txBody>
      </p:sp>
      <p:pic>
        <p:nvPicPr>
          <p:cNvPr id="29700" name="Picture 4"/>
          <p:cNvPicPr>
            <a:picLocks noChangeAspect="1"/>
          </p:cNvPicPr>
          <p:nvPr/>
        </p:nvPicPr>
        <p:blipFill>
          <a:blip r:embed="rId3"/>
          <a:srcRect/>
          <a:stretch>
            <a:fillRect/>
          </a:stretch>
        </p:blipFill>
        <p:spPr bwMode="auto">
          <a:xfrm>
            <a:off x="1828800" y="2133600"/>
            <a:ext cx="5676900" cy="4087813"/>
          </a:xfrm>
          <a:prstGeom prst="rect">
            <a:avLst/>
          </a:prstGeom>
          <a:noFill/>
          <a:ln w="9525">
            <a:noFill/>
            <a:miter lim="800000"/>
            <a:headEnd/>
            <a:tailEnd/>
          </a:ln>
        </p:spPr>
      </p:pic>
      <p:sp>
        <p:nvSpPr>
          <p:cNvPr id="29701" name="Content Placeholder 6"/>
          <p:cNvSpPr txBox="1">
            <a:spLocks/>
          </p:cNvSpPr>
          <p:nvPr/>
        </p:nvSpPr>
        <p:spPr bwMode="auto">
          <a:xfrm>
            <a:off x="838200" y="914400"/>
            <a:ext cx="7924800" cy="1828800"/>
          </a:xfrm>
          <a:prstGeom prst="rect">
            <a:avLst/>
          </a:prstGeom>
          <a:solidFill>
            <a:srgbClr val="FFFFFF"/>
          </a:solidFill>
          <a:ln w="9525">
            <a:noFill/>
            <a:miter lim="800000"/>
            <a:headEnd/>
            <a:tailEnd/>
          </a:ln>
        </p:spPr>
        <p:txBody>
          <a:bodyPr/>
          <a:lstStyle/>
          <a:p>
            <a:pPr marL="342900" indent="-342900">
              <a:spcBef>
                <a:spcPct val="20000"/>
              </a:spcBef>
              <a:buClr>
                <a:schemeClr val="folHlink"/>
              </a:buClr>
              <a:buSzPct val="60000"/>
              <a:buFont typeface="Wingdings" pitchFamily="2" charset="2"/>
              <a:buChar char="n"/>
            </a:pPr>
            <a:r>
              <a:rPr lang="en-US"/>
              <a:t>Classify the scatter plot according to medians of component defect rate</a:t>
            </a:r>
          </a:p>
          <a:p>
            <a:pPr marL="742950" lvl="1" indent="-285750">
              <a:spcBef>
                <a:spcPct val="20000"/>
              </a:spcBef>
              <a:buClr>
                <a:schemeClr val="hlink"/>
              </a:buClr>
              <a:buSzPct val="55000"/>
              <a:buFont typeface="Wingdings" pitchFamily="2" charset="2"/>
              <a:buChar char="n"/>
            </a:pPr>
            <a:r>
              <a:rPr lang="en-US"/>
              <a:t>Apply different analysis and improvement strategies to different quadrants</a:t>
            </a:r>
          </a:p>
          <a:p>
            <a:pPr marL="342900" indent="-342900">
              <a:spcBef>
                <a:spcPct val="20000"/>
              </a:spcBef>
              <a:buClr>
                <a:schemeClr val="folHlink"/>
              </a:buClr>
              <a:buSzPct val="60000"/>
              <a:buFont typeface="Wingdings" pitchFamily="2" charset="2"/>
              <a:buChar char="n"/>
            </a:pPr>
            <a:endParaRPr lang="en-US"/>
          </a:p>
        </p:txBody>
      </p:sp>
      <p:sp>
        <p:nvSpPr>
          <p:cNvPr id="29702" name="TextBox 7"/>
          <p:cNvSpPr txBox="1">
            <a:spLocks noChangeArrowheads="1"/>
          </p:cNvSpPr>
          <p:nvPr/>
        </p:nvSpPr>
        <p:spPr bwMode="auto">
          <a:xfrm>
            <a:off x="4038600" y="2667000"/>
            <a:ext cx="2743200" cy="1200150"/>
          </a:xfrm>
          <a:prstGeom prst="rect">
            <a:avLst/>
          </a:prstGeom>
          <a:noFill/>
          <a:ln w="9525">
            <a:noFill/>
            <a:miter lim="800000"/>
            <a:headEnd/>
            <a:tailEnd/>
          </a:ln>
        </p:spPr>
        <p:txBody>
          <a:bodyPr>
            <a:spAutoFit/>
          </a:bodyPr>
          <a:lstStyle/>
          <a:p>
            <a:pPr algn="ctr"/>
            <a:r>
              <a:rPr lang="en-US">
                <a:solidFill>
                  <a:srgbClr val="0000FF"/>
                </a:solidFill>
              </a:rPr>
              <a:t>Components with high defects in both systems</a:t>
            </a:r>
          </a:p>
        </p:txBody>
      </p:sp>
      <p:sp>
        <p:nvSpPr>
          <p:cNvPr id="8" name="TextBox 7"/>
          <p:cNvSpPr txBox="1"/>
          <p:nvPr/>
        </p:nvSpPr>
        <p:spPr>
          <a:xfrm>
            <a:off x="1371600" y="3429000"/>
            <a:ext cx="673100" cy="246063"/>
          </a:xfrm>
          <a:prstGeom prst="rect">
            <a:avLst/>
          </a:prstGeom>
          <a:noFill/>
        </p:spPr>
        <p:txBody>
          <a:bodyPr wrap="none">
            <a:spAutoFit/>
          </a:bodyPr>
          <a:lstStyle/>
          <a:p>
            <a:pPr>
              <a:defRPr/>
            </a:pPr>
            <a:r>
              <a:rPr lang="en-US" sz="1000" b="1" dirty="0">
                <a:latin typeface="+mj-lt"/>
              </a:rPr>
              <a:t>AS/400</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304800"/>
            <a:ext cx="7724775" cy="846138"/>
          </a:xfrm>
        </p:spPr>
        <p:txBody>
          <a:bodyPr/>
          <a:lstStyle/>
          <a:p>
            <a:pPr eaLnBrk="1" hangingPunct="1"/>
            <a:r>
              <a:rPr lang="en-US" smtClean="0"/>
              <a:t>Control Charts</a:t>
            </a:r>
          </a:p>
        </p:txBody>
      </p:sp>
      <p:sp>
        <p:nvSpPr>
          <p:cNvPr id="30723" name="Rectangle 3"/>
          <p:cNvSpPr>
            <a:spLocks noGrp="1" noChangeArrowheads="1"/>
          </p:cNvSpPr>
          <p:nvPr>
            <p:ph type="body" idx="1"/>
          </p:nvPr>
        </p:nvSpPr>
        <p:spPr>
          <a:xfrm>
            <a:off x="381000" y="1295400"/>
            <a:ext cx="8382000" cy="4343400"/>
          </a:xfrm>
        </p:spPr>
        <p:txBody>
          <a:bodyPr/>
          <a:lstStyle/>
          <a:p>
            <a:pPr eaLnBrk="1" hangingPunct="1">
              <a:spcBef>
                <a:spcPct val="0"/>
              </a:spcBef>
            </a:pPr>
            <a:r>
              <a:rPr lang="en-US" smtClean="0"/>
              <a:t>Plot of a metric with control limits defined</a:t>
            </a:r>
          </a:p>
          <a:p>
            <a:pPr lvl="1" eaLnBrk="1" hangingPunct="1">
              <a:spcBef>
                <a:spcPct val="0"/>
              </a:spcBef>
            </a:pPr>
            <a:r>
              <a:rPr lang="en-US" smtClean="0"/>
              <a:t>Upper control limit: If value of metric exceeds this, take action</a:t>
            </a:r>
          </a:p>
          <a:p>
            <a:pPr lvl="1" eaLnBrk="1" hangingPunct="1">
              <a:spcBef>
                <a:spcPct val="0"/>
              </a:spcBef>
            </a:pPr>
            <a:r>
              <a:rPr lang="en-US" smtClean="0"/>
              <a:t>Lower control limit: If value goes below this, take action</a:t>
            </a:r>
          </a:p>
          <a:p>
            <a:pPr lvl="1" eaLnBrk="1" hangingPunct="1">
              <a:spcBef>
                <a:spcPct val="0"/>
              </a:spcBef>
            </a:pPr>
            <a:r>
              <a:rPr lang="en-US" smtClean="0"/>
              <a:t>Warning levels: If value outside this, check if all is well</a:t>
            </a:r>
          </a:p>
          <a:p>
            <a:pPr eaLnBrk="1" hangingPunct="1">
              <a:spcBef>
                <a:spcPct val="0"/>
              </a:spcBef>
            </a:pPr>
            <a:r>
              <a:rPr lang="en-US" smtClean="0"/>
              <a:t>Control limits may be derived statistically or less formally (based on “reasonable” values or other impacts)</a:t>
            </a:r>
          </a:p>
          <a:p>
            <a:pPr lvl="1" eaLnBrk="1" hangingPunct="1">
              <a:spcBef>
                <a:spcPct val="0"/>
              </a:spcBef>
            </a:pPr>
            <a:r>
              <a:rPr lang="en-US" smtClean="0"/>
              <a:t>Formal statistical process control has formulas for deriving limits: often 3 sigma deviation from desired outcome</a:t>
            </a:r>
          </a:p>
          <a:p>
            <a:pPr eaLnBrk="1" hangingPunct="1">
              <a:spcBef>
                <a:spcPct val="0"/>
              </a:spcBef>
            </a:pPr>
            <a:r>
              <a:rPr lang="en-US" smtClean="0"/>
              <a:t>Useful to flag “outlier” values, such as components with very high defect rates, projects that have parameters outside “normal levels” etc.</a:t>
            </a:r>
          </a:p>
          <a:p>
            <a:pPr eaLnBrk="1" hangingPunct="1">
              <a:spcBef>
                <a:spcPct val="0"/>
              </a:spcBef>
            </a:pPr>
            <a:r>
              <a:rPr lang="en-US" smtClean="0"/>
              <a:t>Formal statistical process control not used much in software</a:t>
            </a:r>
          </a:p>
        </p:txBody>
      </p:sp>
      <p:sp>
        <p:nvSpPr>
          <p:cNvPr id="30724" name="Slide Number Placeholder 3"/>
          <p:cNvSpPr>
            <a:spLocks noGrp="1"/>
          </p:cNvSpPr>
          <p:nvPr>
            <p:ph type="sldNum" sz="quarter" idx="10"/>
          </p:nvPr>
        </p:nvSpPr>
        <p:spPr>
          <a:noFill/>
        </p:spPr>
        <p:txBody>
          <a:bodyPr/>
          <a:lstStyle/>
          <a:p>
            <a:fld id="{35C5D58A-424E-466E-B8B9-952ECB0A916D}" type="slidenum">
              <a:rPr lang="en-US"/>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Seven Basic Tools</a:t>
            </a:r>
          </a:p>
        </p:txBody>
      </p:sp>
      <p:sp>
        <p:nvSpPr>
          <p:cNvPr id="7171" name="Rectangle 3"/>
          <p:cNvSpPr>
            <a:spLocks noGrp="1" noChangeArrowheads="1"/>
          </p:cNvSpPr>
          <p:nvPr>
            <p:ph type="body" idx="1"/>
          </p:nvPr>
        </p:nvSpPr>
        <p:spPr/>
        <p:txBody>
          <a:bodyPr/>
          <a:lstStyle/>
          <a:p>
            <a:pPr eaLnBrk="1" hangingPunct="1"/>
            <a:r>
              <a:rPr lang="en-US" smtClean="0"/>
              <a:t>Checklists (Checksheets)</a:t>
            </a:r>
          </a:p>
          <a:p>
            <a:pPr eaLnBrk="1" hangingPunct="1"/>
            <a:r>
              <a:rPr lang="en-US" smtClean="0"/>
              <a:t>Pareto Diagrams</a:t>
            </a:r>
          </a:p>
          <a:p>
            <a:pPr eaLnBrk="1" hangingPunct="1"/>
            <a:r>
              <a:rPr lang="en-US" smtClean="0"/>
              <a:t>Histograms</a:t>
            </a:r>
          </a:p>
          <a:p>
            <a:pPr eaLnBrk="1" hangingPunct="1"/>
            <a:r>
              <a:rPr lang="en-US" smtClean="0"/>
              <a:t>Run Charts</a:t>
            </a:r>
          </a:p>
          <a:p>
            <a:pPr eaLnBrk="1" hangingPunct="1"/>
            <a:r>
              <a:rPr lang="en-US" smtClean="0"/>
              <a:t>Scatter Diagrams (Scatter Plots)</a:t>
            </a:r>
          </a:p>
          <a:p>
            <a:pPr eaLnBrk="1" hangingPunct="1"/>
            <a:r>
              <a:rPr lang="en-US" smtClean="0"/>
              <a:t>Control Charts</a:t>
            </a:r>
          </a:p>
          <a:p>
            <a:pPr eaLnBrk="1" hangingPunct="1"/>
            <a:r>
              <a:rPr lang="en-US" smtClean="0"/>
              <a:t>Cause-and-Effect (Fishbone) Diagrams</a:t>
            </a:r>
          </a:p>
          <a:p>
            <a:pPr eaLnBrk="1" hangingPunct="1"/>
            <a:endParaRPr lang="en-US" smtClean="0"/>
          </a:p>
        </p:txBody>
      </p:sp>
      <p:sp>
        <p:nvSpPr>
          <p:cNvPr id="7172" name="Slide Number Placeholder 3"/>
          <p:cNvSpPr>
            <a:spLocks noGrp="1"/>
          </p:cNvSpPr>
          <p:nvPr>
            <p:ph type="sldNum" sz="quarter" idx="10"/>
          </p:nvPr>
        </p:nvSpPr>
        <p:spPr>
          <a:noFill/>
        </p:spPr>
        <p:txBody>
          <a:bodyPr/>
          <a:lstStyle/>
          <a:p>
            <a:fld id="{6B7FCD4E-40ED-4AEE-BFFB-0698FD76B204}"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xfrm>
            <a:off x="6705600" y="6172200"/>
            <a:ext cx="2133600" cy="476250"/>
          </a:xfrm>
          <a:noFill/>
        </p:spPr>
        <p:txBody>
          <a:bodyPr/>
          <a:lstStyle/>
          <a:p>
            <a:fld id="{EE53879C-5A6F-42BD-958F-82DBC3AE19D3}" type="slidenum">
              <a:rPr lang="en-US"/>
              <a:pPr/>
              <a:t>30</a:t>
            </a:fld>
            <a:endParaRPr lang="en-US"/>
          </a:p>
        </p:txBody>
      </p:sp>
      <p:sp>
        <p:nvSpPr>
          <p:cNvPr id="31747" name="Rectangle 2"/>
          <p:cNvSpPr>
            <a:spLocks noGrp="1" noChangeArrowheads="1"/>
          </p:cNvSpPr>
          <p:nvPr>
            <p:ph type="title"/>
          </p:nvPr>
        </p:nvSpPr>
        <p:spPr/>
        <p:txBody>
          <a:bodyPr/>
          <a:lstStyle/>
          <a:p>
            <a:pPr eaLnBrk="1" hangingPunct="1"/>
            <a:r>
              <a:rPr lang="en-US" smtClean="0"/>
              <a:t>Control Charts -- Pizza Example</a:t>
            </a:r>
          </a:p>
        </p:txBody>
      </p:sp>
      <p:sp>
        <p:nvSpPr>
          <p:cNvPr id="31748" name="Rectangle 3"/>
          <p:cNvSpPr>
            <a:spLocks noGrp="1" noChangeArrowheads="1"/>
          </p:cNvSpPr>
          <p:nvPr>
            <p:ph type="body" idx="1"/>
          </p:nvPr>
        </p:nvSpPr>
        <p:spPr>
          <a:xfrm>
            <a:off x="533400" y="1371600"/>
            <a:ext cx="7772400" cy="4343400"/>
          </a:xfrm>
        </p:spPr>
        <p:txBody>
          <a:bodyPr/>
          <a:lstStyle/>
          <a:p>
            <a:pPr eaLnBrk="1" hangingPunct="1">
              <a:lnSpc>
                <a:spcPct val="90000"/>
              </a:lnSpc>
              <a:buFont typeface="Wingdings" pitchFamily="2" charset="2"/>
              <a:buNone/>
            </a:pPr>
            <a:r>
              <a:rPr lang="en-US" smtClean="0"/>
              <a:t>Upper Limit</a:t>
            </a:r>
          </a:p>
          <a:p>
            <a:pPr eaLnBrk="1" hangingPunct="1">
              <a:lnSpc>
                <a:spcPct val="90000"/>
              </a:lnSpc>
              <a:buFont typeface="Wingdings" pitchFamily="2" charset="2"/>
              <a:buNone/>
            </a:pPr>
            <a:r>
              <a:rPr lang="en-US" smtClean="0"/>
              <a:t>17 inches</a:t>
            </a:r>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r>
              <a:rPr lang="en-US" smtClean="0"/>
              <a:t>Lower Limit</a:t>
            </a:r>
          </a:p>
          <a:p>
            <a:pPr eaLnBrk="1" hangingPunct="1">
              <a:lnSpc>
                <a:spcPct val="90000"/>
              </a:lnSpc>
              <a:buFont typeface="Wingdings" pitchFamily="2" charset="2"/>
              <a:buNone/>
            </a:pPr>
            <a:r>
              <a:rPr lang="en-US" smtClean="0"/>
              <a:t>15 Inches</a:t>
            </a:r>
          </a:p>
        </p:txBody>
      </p:sp>
      <p:sp>
        <p:nvSpPr>
          <p:cNvPr id="31749" name="Line 4"/>
          <p:cNvSpPr>
            <a:spLocks noChangeShapeType="1"/>
          </p:cNvSpPr>
          <p:nvPr/>
        </p:nvSpPr>
        <p:spPr bwMode="auto">
          <a:xfrm flipV="1">
            <a:off x="3276600" y="1752600"/>
            <a:ext cx="0" cy="3429000"/>
          </a:xfrm>
          <a:prstGeom prst="line">
            <a:avLst/>
          </a:prstGeom>
          <a:noFill/>
          <a:ln w="9525">
            <a:solidFill>
              <a:schemeClr val="tx1"/>
            </a:solidFill>
            <a:round/>
            <a:headEnd/>
            <a:tailEnd/>
          </a:ln>
        </p:spPr>
        <p:txBody>
          <a:bodyPr wrap="none"/>
          <a:lstStyle/>
          <a:p>
            <a:endParaRPr lang="en-US"/>
          </a:p>
        </p:txBody>
      </p:sp>
      <p:sp>
        <p:nvSpPr>
          <p:cNvPr id="31750" name="Line 5"/>
          <p:cNvSpPr>
            <a:spLocks noChangeShapeType="1"/>
          </p:cNvSpPr>
          <p:nvPr/>
        </p:nvSpPr>
        <p:spPr bwMode="auto">
          <a:xfrm>
            <a:off x="3276600" y="1752600"/>
            <a:ext cx="5334000" cy="0"/>
          </a:xfrm>
          <a:prstGeom prst="line">
            <a:avLst/>
          </a:prstGeom>
          <a:noFill/>
          <a:ln w="9525">
            <a:solidFill>
              <a:srgbClr val="FFFF00"/>
            </a:solidFill>
            <a:round/>
            <a:headEnd/>
            <a:tailEnd/>
          </a:ln>
        </p:spPr>
        <p:txBody>
          <a:bodyPr wrap="none"/>
          <a:lstStyle/>
          <a:p>
            <a:endParaRPr lang="en-US"/>
          </a:p>
        </p:txBody>
      </p:sp>
      <p:sp>
        <p:nvSpPr>
          <p:cNvPr id="31751" name="Line 6"/>
          <p:cNvSpPr>
            <a:spLocks noChangeShapeType="1"/>
          </p:cNvSpPr>
          <p:nvPr/>
        </p:nvSpPr>
        <p:spPr bwMode="auto">
          <a:xfrm>
            <a:off x="3276600" y="5257800"/>
            <a:ext cx="0" cy="152400"/>
          </a:xfrm>
          <a:prstGeom prst="line">
            <a:avLst/>
          </a:prstGeom>
          <a:noFill/>
          <a:ln w="9525">
            <a:solidFill>
              <a:schemeClr val="tx1"/>
            </a:solidFill>
            <a:round/>
            <a:headEnd/>
            <a:tailEnd/>
          </a:ln>
        </p:spPr>
        <p:txBody>
          <a:bodyPr wrap="none"/>
          <a:lstStyle/>
          <a:p>
            <a:endParaRPr lang="en-US"/>
          </a:p>
        </p:txBody>
      </p:sp>
      <p:sp>
        <p:nvSpPr>
          <p:cNvPr id="31752" name="Line 7"/>
          <p:cNvSpPr>
            <a:spLocks noChangeShapeType="1"/>
          </p:cNvSpPr>
          <p:nvPr/>
        </p:nvSpPr>
        <p:spPr bwMode="auto">
          <a:xfrm>
            <a:off x="3276600" y="5410200"/>
            <a:ext cx="5334000" cy="0"/>
          </a:xfrm>
          <a:prstGeom prst="line">
            <a:avLst/>
          </a:prstGeom>
          <a:noFill/>
          <a:ln w="9525">
            <a:solidFill>
              <a:srgbClr val="FF0000"/>
            </a:solidFill>
            <a:round/>
            <a:headEnd/>
            <a:tailEnd/>
          </a:ln>
        </p:spPr>
        <p:txBody>
          <a:bodyPr wrap="none"/>
          <a:lstStyle/>
          <a:p>
            <a:endParaRPr lang="en-US"/>
          </a:p>
        </p:txBody>
      </p:sp>
      <p:sp>
        <p:nvSpPr>
          <p:cNvPr id="31753" name="Line 8"/>
          <p:cNvSpPr>
            <a:spLocks noChangeShapeType="1"/>
          </p:cNvSpPr>
          <p:nvPr/>
        </p:nvSpPr>
        <p:spPr bwMode="auto">
          <a:xfrm>
            <a:off x="8610600" y="1752600"/>
            <a:ext cx="0" cy="3657600"/>
          </a:xfrm>
          <a:prstGeom prst="line">
            <a:avLst/>
          </a:prstGeom>
          <a:noFill/>
          <a:ln w="9525">
            <a:solidFill>
              <a:schemeClr val="tx1"/>
            </a:solidFill>
            <a:round/>
            <a:headEnd/>
            <a:tailEnd/>
          </a:ln>
        </p:spPr>
        <p:txBody>
          <a:bodyPr wrap="none"/>
          <a:lstStyle/>
          <a:p>
            <a:endParaRPr lang="en-US"/>
          </a:p>
        </p:txBody>
      </p:sp>
      <p:sp>
        <p:nvSpPr>
          <p:cNvPr id="31754" name="Line 9"/>
          <p:cNvSpPr>
            <a:spLocks noChangeShapeType="1"/>
          </p:cNvSpPr>
          <p:nvPr/>
        </p:nvSpPr>
        <p:spPr bwMode="auto">
          <a:xfrm flipH="1">
            <a:off x="3276600" y="3581400"/>
            <a:ext cx="5334000" cy="0"/>
          </a:xfrm>
          <a:prstGeom prst="line">
            <a:avLst/>
          </a:prstGeom>
          <a:noFill/>
          <a:ln w="9525">
            <a:solidFill>
              <a:schemeClr val="tx1"/>
            </a:solidFill>
            <a:round/>
            <a:headEnd/>
            <a:tailEnd/>
          </a:ln>
        </p:spPr>
        <p:txBody>
          <a:bodyPr wrap="none"/>
          <a:lstStyle/>
          <a:p>
            <a:endParaRPr lang="en-US"/>
          </a:p>
        </p:txBody>
      </p:sp>
      <p:sp>
        <p:nvSpPr>
          <p:cNvPr id="31755" name="Line 10"/>
          <p:cNvSpPr>
            <a:spLocks noChangeShapeType="1"/>
          </p:cNvSpPr>
          <p:nvPr/>
        </p:nvSpPr>
        <p:spPr bwMode="auto">
          <a:xfrm>
            <a:off x="3276600" y="4953000"/>
            <a:ext cx="0" cy="457200"/>
          </a:xfrm>
          <a:prstGeom prst="line">
            <a:avLst/>
          </a:prstGeom>
          <a:noFill/>
          <a:ln w="9525">
            <a:solidFill>
              <a:schemeClr val="tx1"/>
            </a:solidFill>
            <a:round/>
            <a:headEnd/>
            <a:tailEnd/>
          </a:ln>
        </p:spPr>
        <p:txBody>
          <a:bodyPr wrap="none"/>
          <a:lstStyle/>
          <a:p>
            <a:endParaRPr lang="en-US"/>
          </a:p>
        </p:txBody>
      </p:sp>
      <p:sp>
        <p:nvSpPr>
          <p:cNvPr id="31756" name="AutoShape 11"/>
          <p:cNvSpPr>
            <a:spLocks noChangeArrowheads="1"/>
          </p:cNvSpPr>
          <p:nvPr/>
        </p:nvSpPr>
        <p:spPr bwMode="auto">
          <a:xfrm>
            <a:off x="3352800" y="33528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pPr algn="ctr"/>
            <a:endParaRPr lang="en-US" sz="2800"/>
          </a:p>
        </p:txBody>
      </p:sp>
      <p:sp>
        <p:nvSpPr>
          <p:cNvPr id="31757" name="AutoShape 12"/>
          <p:cNvSpPr>
            <a:spLocks noChangeArrowheads="1"/>
          </p:cNvSpPr>
          <p:nvPr/>
        </p:nvSpPr>
        <p:spPr bwMode="auto">
          <a:xfrm>
            <a:off x="3733800" y="39624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58" name="AutoShape 13"/>
          <p:cNvSpPr>
            <a:spLocks noChangeArrowheads="1"/>
          </p:cNvSpPr>
          <p:nvPr/>
        </p:nvSpPr>
        <p:spPr bwMode="auto">
          <a:xfrm>
            <a:off x="4114800" y="35052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59" name="AutoShape 14"/>
          <p:cNvSpPr>
            <a:spLocks noChangeArrowheads="1"/>
          </p:cNvSpPr>
          <p:nvPr/>
        </p:nvSpPr>
        <p:spPr bwMode="auto">
          <a:xfrm>
            <a:off x="4495800" y="38100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0" name="AutoShape 15"/>
          <p:cNvSpPr>
            <a:spLocks noChangeArrowheads="1"/>
          </p:cNvSpPr>
          <p:nvPr/>
        </p:nvSpPr>
        <p:spPr bwMode="auto">
          <a:xfrm>
            <a:off x="4876800" y="36576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1" name="AutoShape 16"/>
          <p:cNvSpPr>
            <a:spLocks noChangeArrowheads="1"/>
          </p:cNvSpPr>
          <p:nvPr/>
        </p:nvSpPr>
        <p:spPr bwMode="auto">
          <a:xfrm>
            <a:off x="5257800" y="32766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2" name="AutoShape 17"/>
          <p:cNvSpPr>
            <a:spLocks noChangeArrowheads="1"/>
          </p:cNvSpPr>
          <p:nvPr/>
        </p:nvSpPr>
        <p:spPr bwMode="auto">
          <a:xfrm>
            <a:off x="5638800" y="38100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3" name="AutoShape 18"/>
          <p:cNvSpPr>
            <a:spLocks noChangeArrowheads="1"/>
          </p:cNvSpPr>
          <p:nvPr/>
        </p:nvSpPr>
        <p:spPr bwMode="auto">
          <a:xfrm>
            <a:off x="6019800" y="31242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4" name="AutoShape 19"/>
          <p:cNvSpPr>
            <a:spLocks noChangeArrowheads="1"/>
          </p:cNvSpPr>
          <p:nvPr/>
        </p:nvSpPr>
        <p:spPr bwMode="auto">
          <a:xfrm>
            <a:off x="6400800" y="33528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5" name="AutoShape 20"/>
          <p:cNvSpPr>
            <a:spLocks noChangeArrowheads="1"/>
          </p:cNvSpPr>
          <p:nvPr/>
        </p:nvSpPr>
        <p:spPr bwMode="auto">
          <a:xfrm>
            <a:off x="6781800" y="57150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6" name="AutoShape 21"/>
          <p:cNvSpPr>
            <a:spLocks noChangeArrowheads="1"/>
          </p:cNvSpPr>
          <p:nvPr/>
        </p:nvSpPr>
        <p:spPr bwMode="auto">
          <a:xfrm>
            <a:off x="7162800" y="33528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7" name="AutoShape 22"/>
          <p:cNvSpPr>
            <a:spLocks noChangeArrowheads="1"/>
          </p:cNvSpPr>
          <p:nvPr/>
        </p:nvSpPr>
        <p:spPr bwMode="auto">
          <a:xfrm>
            <a:off x="7543800" y="36576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8" name="AutoShape 23"/>
          <p:cNvSpPr>
            <a:spLocks noChangeArrowheads="1"/>
          </p:cNvSpPr>
          <p:nvPr/>
        </p:nvSpPr>
        <p:spPr bwMode="auto">
          <a:xfrm>
            <a:off x="7924800" y="33528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69" name="AutoShape 24"/>
          <p:cNvSpPr>
            <a:spLocks noChangeArrowheads="1"/>
          </p:cNvSpPr>
          <p:nvPr/>
        </p:nvSpPr>
        <p:spPr bwMode="auto">
          <a:xfrm>
            <a:off x="8305800" y="3581400"/>
            <a:ext cx="152400" cy="152400"/>
          </a:xfrm>
          <a:prstGeom prst="octagon">
            <a:avLst>
              <a:gd name="adj" fmla="val 29287"/>
            </a:avLst>
          </a:prstGeom>
          <a:solidFill>
            <a:schemeClr val="bg2"/>
          </a:solidFill>
          <a:ln w="9525">
            <a:solidFill>
              <a:schemeClr val="tx1"/>
            </a:solidFill>
            <a:miter lim="800000"/>
            <a:headEnd/>
            <a:tailEnd/>
          </a:ln>
        </p:spPr>
        <p:txBody>
          <a:bodyPr wrap="none" anchor="ctr"/>
          <a:lstStyle/>
          <a:p>
            <a:endParaRPr lang="en-US"/>
          </a:p>
        </p:txBody>
      </p:sp>
      <p:sp>
        <p:nvSpPr>
          <p:cNvPr id="31770" name="Line 25"/>
          <p:cNvSpPr>
            <a:spLocks noChangeShapeType="1"/>
          </p:cNvSpPr>
          <p:nvPr/>
        </p:nvSpPr>
        <p:spPr bwMode="auto">
          <a:xfrm flipV="1">
            <a:off x="5105400" y="5791200"/>
            <a:ext cx="1524000" cy="228600"/>
          </a:xfrm>
          <a:prstGeom prst="line">
            <a:avLst/>
          </a:prstGeom>
          <a:noFill/>
          <a:ln w="50800">
            <a:solidFill>
              <a:schemeClr val="tx1"/>
            </a:solidFill>
            <a:round/>
            <a:headEnd/>
            <a:tailEnd type="triangle" w="med" len="med"/>
          </a:ln>
        </p:spPr>
        <p:txBody>
          <a:bodyPr wrap="none"/>
          <a:lstStyle/>
          <a:p>
            <a:endParaRPr lang="en-US"/>
          </a:p>
        </p:txBody>
      </p:sp>
      <p:sp>
        <p:nvSpPr>
          <p:cNvPr id="31771" name="Text Box 26"/>
          <p:cNvSpPr txBox="1">
            <a:spLocks noChangeArrowheads="1"/>
          </p:cNvSpPr>
          <p:nvPr/>
        </p:nvSpPr>
        <p:spPr bwMode="auto">
          <a:xfrm>
            <a:off x="3886200" y="5775325"/>
            <a:ext cx="1752600" cy="396875"/>
          </a:xfrm>
          <a:prstGeom prst="rect">
            <a:avLst/>
          </a:prstGeom>
          <a:noFill/>
          <a:ln w="9525">
            <a:noFill/>
            <a:miter lim="800000"/>
            <a:headEnd/>
            <a:tailEnd/>
          </a:ln>
        </p:spPr>
        <p:txBody>
          <a:bodyPr>
            <a:spAutoFit/>
          </a:bodyPr>
          <a:lstStyle/>
          <a:p>
            <a:pPr>
              <a:spcBef>
                <a:spcPct val="50000"/>
              </a:spcBef>
            </a:pPr>
            <a:r>
              <a:rPr lang="en-US" sz="2000"/>
              <a:t>Small Pie</a:t>
            </a:r>
          </a:p>
        </p:txBody>
      </p:sp>
      <p:sp>
        <p:nvSpPr>
          <p:cNvPr id="31772" name="Line 27"/>
          <p:cNvSpPr>
            <a:spLocks noChangeShapeType="1"/>
          </p:cNvSpPr>
          <p:nvPr/>
        </p:nvSpPr>
        <p:spPr bwMode="auto">
          <a:xfrm flipV="1">
            <a:off x="2133600" y="1752600"/>
            <a:ext cx="990600" cy="152400"/>
          </a:xfrm>
          <a:prstGeom prst="line">
            <a:avLst/>
          </a:prstGeom>
          <a:noFill/>
          <a:ln w="50800">
            <a:solidFill>
              <a:schemeClr val="tx1"/>
            </a:solidFill>
            <a:round/>
            <a:headEnd/>
            <a:tailEnd type="triangle" w="med" len="med"/>
          </a:ln>
        </p:spPr>
        <p:txBody>
          <a:bodyPr wrap="none"/>
          <a:lstStyle/>
          <a:p>
            <a:endParaRPr lang="en-US"/>
          </a:p>
        </p:txBody>
      </p:sp>
      <p:sp>
        <p:nvSpPr>
          <p:cNvPr id="31773" name="Line 28"/>
          <p:cNvSpPr>
            <a:spLocks noChangeShapeType="1"/>
          </p:cNvSpPr>
          <p:nvPr/>
        </p:nvSpPr>
        <p:spPr bwMode="auto">
          <a:xfrm>
            <a:off x="1981200" y="4876800"/>
            <a:ext cx="1143000" cy="533400"/>
          </a:xfrm>
          <a:prstGeom prst="line">
            <a:avLst/>
          </a:prstGeom>
          <a:noFill/>
          <a:ln w="50800">
            <a:solidFill>
              <a:schemeClr val="tx1"/>
            </a:solidFill>
            <a:round/>
            <a:headEnd/>
            <a:tailEnd type="triangle" w="med" len="med"/>
          </a:ln>
        </p:spPr>
        <p:txBody>
          <a:bodyPr wrap="none"/>
          <a:lstStyle/>
          <a:p>
            <a:endParaRPr lang="en-US"/>
          </a:p>
        </p:txBody>
      </p:sp>
      <p:sp>
        <p:nvSpPr>
          <p:cNvPr id="31774" name="Text Box 29"/>
          <p:cNvSpPr txBox="1">
            <a:spLocks noChangeArrowheads="1"/>
          </p:cNvSpPr>
          <p:nvPr/>
        </p:nvSpPr>
        <p:spPr bwMode="auto">
          <a:xfrm>
            <a:off x="2743200" y="3276600"/>
            <a:ext cx="914400" cy="641350"/>
          </a:xfrm>
          <a:prstGeom prst="rect">
            <a:avLst/>
          </a:prstGeom>
          <a:noFill/>
          <a:ln w="9525">
            <a:noFill/>
            <a:miter lim="800000"/>
            <a:headEnd/>
            <a:tailEnd/>
          </a:ln>
        </p:spPr>
        <p:txBody>
          <a:bodyPr>
            <a:spAutoFit/>
          </a:bodyPr>
          <a:lstStyle/>
          <a:p>
            <a:pPr>
              <a:spcBef>
                <a:spcPct val="50000"/>
              </a:spcBef>
            </a:pPr>
            <a:r>
              <a:rPr lang="en-US" sz="3600"/>
              <a:t>X</a:t>
            </a:r>
          </a:p>
        </p:txBody>
      </p:sp>
      <p:sp>
        <p:nvSpPr>
          <p:cNvPr id="31775" name="Line 30"/>
          <p:cNvSpPr>
            <a:spLocks noChangeShapeType="1"/>
          </p:cNvSpPr>
          <p:nvPr/>
        </p:nvSpPr>
        <p:spPr bwMode="auto">
          <a:xfrm>
            <a:off x="2819400" y="3352800"/>
            <a:ext cx="304800" cy="0"/>
          </a:xfrm>
          <a:prstGeom prst="line">
            <a:avLst/>
          </a:prstGeom>
          <a:noFill/>
          <a:ln w="9525">
            <a:solidFill>
              <a:schemeClr val="tx1"/>
            </a:solidFill>
            <a:round/>
            <a:headEnd/>
            <a:tailEnd/>
          </a:ln>
        </p:spPr>
        <p:txBody>
          <a:bodyPr wrap="none"/>
          <a:lstStyle/>
          <a:p>
            <a:endParaRPr lang="en-US"/>
          </a:p>
        </p:txBody>
      </p:sp>
      <p:sp>
        <p:nvSpPr>
          <p:cNvPr id="31776" name="Text Box 31"/>
          <p:cNvSpPr txBox="1">
            <a:spLocks noChangeArrowheads="1"/>
          </p:cNvSpPr>
          <p:nvPr/>
        </p:nvSpPr>
        <p:spPr bwMode="auto">
          <a:xfrm>
            <a:off x="1295400" y="3352800"/>
            <a:ext cx="1600200" cy="457200"/>
          </a:xfrm>
          <a:prstGeom prst="rect">
            <a:avLst/>
          </a:prstGeom>
          <a:noFill/>
          <a:ln w="9525">
            <a:noFill/>
            <a:miter lim="800000"/>
            <a:headEnd/>
            <a:tailEnd/>
          </a:ln>
        </p:spPr>
        <p:txBody>
          <a:bodyPr>
            <a:spAutoFit/>
          </a:bodyPr>
          <a:lstStyle/>
          <a:p>
            <a:pPr>
              <a:spcBef>
                <a:spcPct val="50000"/>
              </a:spcBef>
            </a:pPr>
            <a:r>
              <a:rPr lang="en-US"/>
              <a:t>16 inches=</a:t>
            </a:r>
          </a:p>
        </p:txBody>
      </p:sp>
      <p:sp>
        <p:nvSpPr>
          <p:cNvPr id="31777" name="Text Box 32"/>
          <p:cNvSpPr txBox="1">
            <a:spLocks noChangeArrowheads="1"/>
          </p:cNvSpPr>
          <p:nvPr/>
        </p:nvSpPr>
        <p:spPr bwMode="auto">
          <a:xfrm>
            <a:off x="0" y="5791200"/>
            <a:ext cx="2190750" cy="274638"/>
          </a:xfrm>
          <a:prstGeom prst="rect">
            <a:avLst/>
          </a:prstGeom>
          <a:noFill/>
          <a:ln w="9525">
            <a:noFill/>
            <a:miter lim="800000"/>
            <a:headEnd/>
            <a:tailEnd/>
          </a:ln>
        </p:spPr>
        <p:txBody>
          <a:bodyPr wrap="none">
            <a:spAutoFit/>
          </a:bodyPr>
          <a:lstStyle/>
          <a:p>
            <a:r>
              <a:rPr lang="en-US" sz="1200"/>
              <a:t>From http://www.freequality.org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Conclusion</a:t>
            </a:r>
          </a:p>
        </p:txBody>
      </p:sp>
      <p:sp>
        <p:nvSpPr>
          <p:cNvPr id="32771" name="Rectangle 3"/>
          <p:cNvSpPr>
            <a:spLocks noGrp="1" noChangeArrowheads="1"/>
          </p:cNvSpPr>
          <p:nvPr>
            <p:ph type="body" idx="1"/>
          </p:nvPr>
        </p:nvSpPr>
        <p:spPr>
          <a:xfrm>
            <a:off x="685800" y="1600200"/>
            <a:ext cx="7772400" cy="4343400"/>
          </a:xfrm>
        </p:spPr>
        <p:txBody>
          <a:bodyPr/>
          <a:lstStyle/>
          <a:p>
            <a:pPr eaLnBrk="1" hangingPunct="1"/>
            <a:r>
              <a:rPr lang="en-US" smtClean="0"/>
              <a:t>The quality tools provide a suite of methods for quality analysis and control:</a:t>
            </a:r>
          </a:p>
          <a:p>
            <a:pPr lvl="1" eaLnBrk="1" hangingPunct="1"/>
            <a:r>
              <a:rPr lang="en-US" smtClean="0"/>
              <a:t>Histograms, run charts, control charts can identify problems</a:t>
            </a:r>
          </a:p>
          <a:p>
            <a:pPr lvl="1" eaLnBrk="1" hangingPunct="1"/>
            <a:r>
              <a:rPr lang="en-US" smtClean="0"/>
              <a:t>Fishbone is used to brainstorm possible causes</a:t>
            </a:r>
          </a:p>
          <a:p>
            <a:pPr lvl="1" eaLnBrk="1" hangingPunct="1"/>
            <a:r>
              <a:rPr lang="en-US" smtClean="0"/>
              <a:t>Scatter plots can be used to analyze whether relationships exist</a:t>
            </a:r>
          </a:p>
          <a:p>
            <a:pPr lvl="1" eaLnBrk="1" hangingPunct="1"/>
            <a:r>
              <a:rPr lang="en-US" smtClean="0"/>
              <a:t>Pareto analysis identifies which causes are most worth addressing</a:t>
            </a:r>
          </a:p>
          <a:p>
            <a:pPr lvl="1" eaLnBrk="1" hangingPunct="1"/>
            <a:r>
              <a:rPr lang="en-US" smtClean="0"/>
              <a:t>Checklists, templates, process definition and workflow automation can prevent problems</a:t>
            </a:r>
          </a:p>
        </p:txBody>
      </p:sp>
      <p:sp>
        <p:nvSpPr>
          <p:cNvPr id="32772" name="Slide Number Placeholder 3"/>
          <p:cNvSpPr>
            <a:spLocks noGrp="1"/>
          </p:cNvSpPr>
          <p:nvPr>
            <p:ph type="sldNum" sz="quarter" idx="10"/>
          </p:nvPr>
        </p:nvSpPr>
        <p:spPr>
          <a:noFill/>
        </p:spPr>
        <p:txBody>
          <a:bodyPr/>
          <a:lstStyle/>
          <a:p>
            <a:fld id="{2E3B03B5-DCEF-4325-A1D5-A25F0FCC40B2}" type="slidenum">
              <a:rPr lang="en-US"/>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What Are These Tools?</a:t>
            </a:r>
          </a:p>
        </p:txBody>
      </p:sp>
      <p:sp>
        <p:nvSpPr>
          <p:cNvPr id="8195" name="Rectangle 3"/>
          <p:cNvSpPr>
            <a:spLocks noGrp="1" noChangeArrowheads="1"/>
          </p:cNvSpPr>
          <p:nvPr>
            <p:ph type="body" idx="1"/>
          </p:nvPr>
        </p:nvSpPr>
        <p:spPr>
          <a:xfrm>
            <a:off x="914400" y="1447800"/>
            <a:ext cx="7772400" cy="4343400"/>
          </a:xfrm>
        </p:spPr>
        <p:txBody>
          <a:bodyPr/>
          <a:lstStyle/>
          <a:p>
            <a:pPr eaLnBrk="1" hangingPunct="1"/>
            <a:r>
              <a:rPr lang="en-US" smtClean="0"/>
              <a:t>Simple techniques to:</a:t>
            </a:r>
          </a:p>
          <a:p>
            <a:pPr lvl="1" eaLnBrk="1" hangingPunct="1"/>
            <a:r>
              <a:rPr lang="en-US" smtClean="0"/>
              <a:t>Track quality performance and trends</a:t>
            </a:r>
          </a:p>
          <a:p>
            <a:pPr lvl="1" eaLnBrk="1" hangingPunct="1"/>
            <a:r>
              <a:rPr lang="en-US" smtClean="0"/>
              <a:t>Identify the existence of quality problems</a:t>
            </a:r>
          </a:p>
          <a:p>
            <a:pPr lvl="1" eaLnBrk="1" hangingPunct="1"/>
            <a:r>
              <a:rPr lang="en-US" smtClean="0"/>
              <a:t>Analyze and gain insights into the causes and sources of quality problems</a:t>
            </a:r>
          </a:p>
          <a:p>
            <a:pPr lvl="1" eaLnBrk="1" hangingPunct="1"/>
            <a:r>
              <a:rPr lang="en-US" smtClean="0"/>
              <a:t>Figure out which problems to address</a:t>
            </a:r>
          </a:p>
          <a:p>
            <a:pPr lvl="1" eaLnBrk="1" hangingPunct="1"/>
            <a:r>
              <a:rPr lang="en-US" smtClean="0"/>
              <a:t>Help eliminate quality problems</a:t>
            </a:r>
          </a:p>
          <a:p>
            <a:pPr lvl="2" eaLnBrk="1" hangingPunct="1"/>
            <a:r>
              <a:rPr lang="en-US" smtClean="0"/>
              <a:t>Defect prevention, not just detection and correction</a:t>
            </a:r>
          </a:p>
          <a:p>
            <a:pPr eaLnBrk="1" hangingPunct="1"/>
            <a:r>
              <a:rPr lang="en-US" smtClean="0"/>
              <a:t>Basic knowledge for anyone interested in quality, engineering problem solving, and systems design</a:t>
            </a:r>
          </a:p>
          <a:p>
            <a:pPr lvl="1" eaLnBrk="1" hangingPunct="1"/>
            <a:r>
              <a:rPr lang="en-US" smtClean="0"/>
              <a:t>Probably already familiar with most of these</a:t>
            </a:r>
          </a:p>
        </p:txBody>
      </p:sp>
      <p:sp>
        <p:nvSpPr>
          <p:cNvPr id="8196" name="Slide Number Placeholder 3"/>
          <p:cNvSpPr>
            <a:spLocks noGrp="1"/>
          </p:cNvSpPr>
          <p:nvPr>
            <p:ph type="sldNum" sz="quarter" idx="10"/>
          </p:nvPr>
        </p:nvSpPr>
        <p:spPr>
          <a:noFill/>
        </p:spPr>
        <p:txBody>
          <a:bodyPr/>
          <a:lstStyle/>
          <a:p>
            <a:fld id="{E92A61A1-8425-4ACC-9ABB-298DA6E3317A}" type="slidenum">
              <a:rPr lang="en-US"/>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152400"/>
            <a:ext cx="7724775" cy="846138"/>
          </a:xfrm>
        </p:spPr>
        <p:txBody>
          <a:bodyPr/>
          <a:lstStyle/>
          <a:p>
            <a:pPr eaLnBrk="1" hangingPunct="1"/>
            <a:r>
              <a:rPr lang="en-US" smtClean="0"/>
              <a:t>Why Exactly Seven Tools?</a:t>
            </a:r>
          </a:p>
        </p:txBody>
      </p:sp>
      <p:sp>
        <p:nvSpPr>
          <p:cNvPr id="9219" name="Rectangle 3"/>
          <p:cNvSpPr>
            <a:spLocks noGrp="1" noChangeArrowheads="1"/>
          </p:cNvSpPr>
          <p:nvPr>
            <p:ph type="body" idx="1"/>
          </p:nvPr>
        </p:nvSpPr>
        <p:spPr>
          <a:xfrm>
            <a:off x="381000" y="1295400"/>
            <a:ext cx="8382000" cy="4343400"/>
          </a:xfrm>
        </p:spPr>
        <p:txBody>
          <a:bodyPr/>
          <a:lstStyle/>
          <a:p>
            <a:pPr eaLnBrk="1" hangingPunct="1">
              <a:spcBef>
                <a:spcPct val="0"/>
              </a:spcBef>
            </a:pPr>
            <a:r>
              <a:rPr lang="en-US" sz="2200" dirty="0" smtClean="0"/>
              <a:t>Kaoru Ishikawa promoted the notion of seven basic tools that could be used to address quality</a:t>
            </a:r>
          </a:p>
          <a:p>
            <a:pPr lvl="1" eaLnBrk="1" hangingPunct="1">
              <a:spcBef>
                <a:spcPct val="0"/>
              </a:spcBef>
            </a:pPr>
            <a:r>
              <a:rPr lang="en-US" sz="2200" dirty="0" smtClean="0"/>
              <a:t>Designed for manufacturing environments, but applicable to engineering &amp; management, too</a:t>
            </a:r>
          </a:p>
          <a:p>
            <a:pPr eaLnBrk="1" hangingPunct="1">
              <a:spcBef>
                <a:spcPct val="0"/>
              </a:spcBef>
            </a:pPr>
            <a:r>
              <a:rPr lang="en-US" sz="2200" dirty="0" smtClean="0"/>
              <a:t>There are other very useful tools:</a:t>
            </a:r>
          </a:p>
          <a:p>
            <a:pPr lvl="1" eaLnBrk="1" hangingPunct="1">
              <a:spcBef>
                <a:spcPct val="0"/>
              </a:spcBef>
            </a:pPr>
            <a:r>
              <a:rPr lang="en-US" sz="2200" dirty="0" smtClean="0"/>
              <a:t>Templates, workflow automation</a:t>
            </a:r>
          </a:p>
          <a:p>
            <a:pPr lvl="1" eaLnBrk="1" hangingPunct="1">
              <a:spcBef>
                <a:spcPct val="0"/>
              </a:spcBef>
            </a:pPr>
            <a:r>
              <a:rPr lang="en-US" sz="2200" dirty="0" smtClean="0"/>
              <a:t>Pie charts and other graphical representations</a:t>
            </a:r>
          </a:p>
          <a:p>
            <a:pPr lvl="1" eaLnBrk="1" hangingPunct="1">
              <a:spcBef>
                <a:spcPct val="0"/>
              </a:spcBef>
            </a:pPr>
            <a:r>
              <a:rPr lang="en-US" sz="2200" dirty="0" smtClean="0"/>
              <a:t>Relationship diagrams, tree diagrams, etc. (“Seven new quality tools”)</a:t>
            </a:r>
          </a:p>
          <a:p>
            <a:pPr lvl="1" eaLnBrk="1" hangingPunct="1">
              <a:spcBef>
                <a:spcPct val="0"/>
              </a:spcBef>
            </a:pPr>
            <a:r>
              <a:rPr lang="en-US" sz="2200" dirty="0" smtClean="0"/>
              <a:t>System dynamics diagrams and influence diagrams</a:t>
            </a:r>
          </a:p>
          <a:p>
            <a:pPr eaLnBrk="1" hangingPunct="1">
              <a:spcBef>
                <a:spcPct val="0"/>
              </a:spcBef>
            </a:pPr>
            <a:r>
              <a:rPr lang="en-US" sz="2200" dirty="0" smtClean="0"/>
              <a:t>We learn a basic subset here, others left to “lifelong learning”</a:t>
            </a:r>
            <a:endParaRPr lang="en-US" sz="2200" dirty="0" smtClean="0">
              <a:sym typeface="Wingdings" pitchFamily="2" charset="2"/>
            </a:endParaRPr>
          </a:p>
          <a:p>
            <a:pPr lvl="1" eaLnBrk="1" hangingPunct="1">
              <a:spcBef>
                <a:spcPct val="0"/>
              </a:spcBef>
            </a:pPr>
            <a:r>
              <a:rPr lang="en-US" sz="2200" dirty="0" smtClean="0"/>
              <a:t>Corporate training often introduces/uses quality tools &amp; techniques</a:t>
            </a:r>
          </a:p>
          <a:p>
            <a:pPr lvl="1" eaLnBrk="1" hangingPunct="1">
              <a:spcBef>
                <a:spcPct val="0"/>
              </a:spcBef>
            </a:pPr>
            <a:r>
              <a:rPr lang="en-US" sz="2200" dirty="0" smtClean="0"/>
              <a:t>See the American Society for Quality (</a:t>
            </a:r>
            <a:r>
              <a:rPr lang="en-US" sz="2200" dirty="0" err="1" smtClean="0"/>
              <a:t>http://www.asq.org/</a:t>
            </a:r>
            <a:r>
              <a:rPr lang="en-US" sz="2200" dirty="0" smtClean="0"/>
              <a:t>)</a:t>
            </a:r>
          </a:p>
        </p:txBody>
      </p:sp>
      <p:sp>
        <p:nvSpPr>
          <p:cNvPr id="9220" name="Slide Number Placeholder 3"/>
          <p:cNvSpPr>
            <a:spLocks noGrp="1"/>
          </p:cNvSpPr>
          <p:nvPr>
            <p:ph type="sldNum" sz="quarter" idx="10"/>
          </p:nvPr>
        </p:nvSpPr>
        <p:spPr>
          <a:noFill/>
        </p:spPr>
        <p:txBody>
          <a:bodyPr/>
          <a:lstStyle/>
          <a:p>
            <a:fld id="{243A210C-9F64-4F56-91D0-803CB60C0A4C}"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p:txBody>
          <a:bodyPr/>
          <a:lstStyle/>
          <a:p>
            <a:pPr eaLnBrk="1" hangingPunct="1"/>
            <a:r>
              <a:rPr lang="en-US" smtClean="0"/>
              <a:t>What to Learn About Each Tool</a:t>
            </a:r>
          </a:p>
        </p:txBody>
      </p:sp>
      <p:sp>
        <p:nvSpPr>
          <p:cNvPr id="10243" name="Content Placeholder 5"/>
          <p:cNvSpPr>
            <a:spLocks noGrp="1"/>
          </p:cNvSpPr>
          <p:nvPr>
            <p:ph idx="1"/>
          </p:nvPr>
        </p:nvSpPr>
        <p:spPr/>
        <p:txBody>
          <a:bodyPr/>
          <a:lstStyle/>
          <a:p>
            <a:pPr eaLnBrk="1" hangingPunct="1"/>
            <a:r>
              <a:rPr lang="en-US" smtClean="0"/>
              <a:t>What is the tool?  </a:t>
            </a:r>
          </a:p>
          <a:p>
            <a:pPr eaLnBrk="1" hangingPunct="1"/>
            <a:r>
              <a:rPr lang="en-US" smtClean="0"/>
              <a:t> How is it used?</a:t>
            </a:r>
          </a:p>
          <a:p>
            <a:pPr eaLnBrk="1" hangingPunct="1"/>
            <a:r>
              <a:rPr lang="en-US" smtClean="0"/>
              <a:t> For what purposes is it useful?</a:t>
            </a:r>
          </a:p>
          <a:p>
            <a:pPr eaLnBrk="1" hangingPunct="1"/>
            <a:r>
              <a:rPr lang="en-US" smtClean="0"/>
              <a:t> What value does it add?</a:t>
            </a:r>
          </a:p>
          <a:p>
            <a:pPr eaLnBrk="1" hangingPunct="1"/>
            <a:r>
              <a:rPr lang="en-US" smtClean="0"/>
              <a:t> What are its limitations?</a:t>
            </a:r>
          </a:p>
          <a:p>
            <a:pPr eaLnBrk="1" hangingPunct="1"/>
            <a:r>
              <a:rPr lang="en-US" smtClean="0"/>
              <a:t> How can it be used effectively?</a:t>
            </a:r>
          </a:p>
        </p:txBody>
      </p:sp>
      <p:sp>
        <p:nvSpPr>
          <p:cNvPr id="10244" name="Slide Number Placeholder 1"/>
          <p:cNvSpPr>
            <a:spLocks noGrp="1"/>
          </p:cNvSpPr>
          <p:nvPr>
            <p:ph type="sldNum" sz="quarter" idx="10"/>
          </p:nvPr>
        </p:nvSpPr>
        <p:spPr>
          <a:noFill/>
        </p:spPr>
        <p:txBody>
          <a:bodyPr/>
          <a:lstStyle/>
          <a:p>
            <a:fld id="{37BF2AA1-342F-4210-869F-043035D25FF3}" type="slidenum">
              <a:rPr lang="en-US"/>
              <a:pPr/>
              <a:t>6</a:t>
            </a:fld>
            <a:endParaRPr lang="en-US"/>
          </a:p>
        </p:txBody>
      </p:sp>
      <p:sp>
        <p:nvSpPr>
          <p:cNvPr id="10245" name="Rectangle 3"/>
          <p:cNvSpPr>
            <a:spLocks noChangeArrowheads="1"/>
          </p:cNvSpPr>
          <p:nvPr/>
        </p:nvSpPr>
        <p:spPr bwMode="auto">
          <a:xfrm>
            <a:off x="457200" y="0"/>
            <a:ext cx="7724775" cy="693738"/>
          </a:xfrm>
          <a:prstGeom prst="rect">
            <a:avLst/>
          </a:prstGeom>
          <a:noFill/>
          <a:ln w="9525">
            <a:noFill/>
            <a:miter lim="800000"/>
            <a:headEnd/>
            <a:tailEnd/>
          </a:ln>
        </p:spPr>
        <p:txBody>
          <a:bodyPr anchor="b"/>
          <a:lstStyle/>
          <a:p>
            <a:pPr algn="ctr"/>
            <a:endParaRPr lang="en-US" sz="3600">
              <a:solidFill>
                <a:schemeClr val="tx2"/>
              </a:solidFill>
              <a:latin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76200"/>
            <a:ext cx="7724775" cy="846138"/>
          </a:xfrm>
        </p:spPr>
        <p:txBody>
          <a:bodyPr/>
          <a:lstStyle/>
          <a:p>
            <a:pPr eaLnBrk="1" hangingPunct="1"/>
            <a:r>
              <a:rPr lang="en-US" smtClean="0"/>
              <a:t>Histogram</a:t>
            </a:r>
          </a:p>
        </p:txBody>
      </p:sp>
      <p:sp>
        <p:nvSpPr>
          <p:cNvPr id="11267" name="Rectangle 3"/>
          <p:cNvSpPr>
            <a:spLocks noGrp="1" noChangeArrowheads="1"/>
          </p:cNvSpPr>
          <p:nvPr>
            <p:ph type="body" idx="1"/>
          </p:nvPr>
        </p:nvSpPr>
        <p:spPr>
          <a:xfrm>
            <a:off x="533400" y="914400"/>
            <a:ext cx="8153400" cy="4343400"/>
          </a:xfrm>
        </p:spPr>
        <p:txBody>
          <a:bodyPr/>
          <a:lstStyle/>
          <a:p>
            <a:pPr eaLnBrk="1" hangingPunct="1">
              <a:spcBef>
                <a:spcPct val="0"/>
              </a:spcBef>
            </a:pPr>
            <a:r>
              <a:rPr lang="en-US" sz="2200" smtClean="0"/>
              <a:t>A bar graph showing frequency counts</a:t>
            </a:r>
          </a:p>
          <a:p>
            <a:pPr eaLnBrk="1" hangingPunct="1">
              <a:spcBef>
                <a:spcPct val="0"/>
              </a:spcBef>
            </a:pPr>
            <a:r>
              <a:rPr lang="en-US" sz="2200" smtClean="0"/>
              <a:t>X axis often a nominal or ordinal scale; Y axis is how often that X value occurred in measurements or observations</a:t>
            </a:r>
          </a:p>
          <a:p>
            <a:pPr eaLnBrk="1" hangingPunct="1">
              <a:spcBef>
                <a:spcPct val="0"/>
              </a:spcBef>
            </a:pPr>
            <a:r>
              <a:rPr lang="en-US" sz="2200" smtClean="0"/>
              <a:t>Use/value: Easy to see relative magnitudes / frequencies</a:t>
            </a:r>
          </a:p>
          <a:p>
            <a:pPr lvl="1" eaLnBrk="1" hangingPunct="1">
              <a:spcBef>
                <a:spcPct val="0"/>
              </a:spcBef>
            </a:pPr>
            <a:r>
              <a:rPr lang="en-US" sz="2200" smtClean="0"/>
              <a:t>Sometimes low frequency items are of interest </a:t>
            </a:r>
          </a:p>
          <a:p>
            <a:pPr lvl="2" eaLnBrk="1" hangingPunct="1">
              <a:spcBef>
                <a:spcPct val="0"/>
              </a:spcBef>
            </a:pPr>
            <a:r>
              <a:rPr lang="en-US" sz="2200" smtClean="0"/>
              <a:t>For example, dissatisfied customers: histogram may “minimize” these high-impact but infrequent occurrences</a:t>
            </a:r>
          </a:p>
          <a:p>
            <a:pPr lvl="1" eaLnBrk="1" hangingPunct="1">
              <a:spcBef>
                <a:spcPct val="0"/>
              </a:spcBef>
            </a:pPr>
            <a:r>
              <a:rPr lang="en-US" sz="2200" smtClean="0"/>
              <a:t>Can use different color or other ways to highlight importance</a:t>
            </a:r>
          </a:p>
          <a:p>
            <a:pPr eaLnBrk="1" hangingPunct="1">
              <a:spcBef>
                <a:spcPct val="0"/>
              </a:spcBef>
            </a:pPr>
            <a:r>
              <a:rPr lang="en-US" sz="2200" smtClean="0"/>
              <a:t>Sometimes multiple bars for each item (e.g. last year / this year), to show trends and changes</a:t>
            </a:r>
          </a:p>
          <a:p>
            <a:pPr eaLnBrk="1" hangingPunct="1">
              <a:spcBef>
                <a:spcPct val="0"/>
              </a:spcBef>
            </a:pPr>
            <a:r>
              <a:rPr lang="en-US" sz="2200" smtClean="0"/>
              <a:t>Pie chart representation useful if these are parts of a whole</a:t>
            </a:r>
          </a:p>
          <a:p>
            <a:pPr lvl="1" eaLnBrk="1" hangingPunct="1">
              <a:spcBef>
                <a:spcPct val="0"/>
              </a:spcBef>
            </a:pPr>
            <a:r>
              <a:rPr lang="en-US" sz="2200" smtClean="0"/>
              <a:t>Not very good if there are several low-frequency items of interest</a:t>
            </a:r>
          </a:p>
          <a:p>
            <a:pPr eaLnBrk="1" hangingPunct="1">
              <a:spcBef>
                <a:spcPct val="0"/>
              </a:spcBef>
            </a:pPr>
            <a:r>
              <a:rPr lang="en-US" sz="2200" smtClean="0"/>
              <a:t>Sometimes cumulative frequency line added to show “total at or below this level” – useful if X axis is ordinal scale</a:t>
            </a:r>
          </a:p>
        </p:txBody>
      </p:sp>
      <p:sp>
        <p:nvSpPr>
          <p:cNvPr id="11268" name="Slide Number Placeholder 3"/>
          <p:cNvSpPr>
            <a:spLocks noGrp="1"/>
          </p:cNvSpPr>
          <p:nvPr>
            <p:ph type="sldNum" sz="quarter" idx="10"/>
          </p:nvPr>
        </p:nvSpPr>
        <p:spPr>
          <a:noFill/>
        </p:spPr>
        <p:txBody>
          <a:bodyPr/>
          <a:lstStyle/>
          <a:p>
            <a:fld id="{1C6230EC-312B-4D30-9601-4A2E90633F35}"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0"/>
          </p:nvPr>
        </p:nvSpPr>
        <p:spPr>
          <a:noFill/>
        </p:spPr>
        <p:txBody>
          <a:bodyPr/>
          <a:lstStyle/>
          <a:p>
            <a:fld id="{D401D60E-D278-4F56-A7EC-D24B08183E5A}" type="slidenum">
              <a:rPr lang="en-US"/>
              <a:pPr/>
              <a:t>8</a:t>
            </a:fld>
            <a:endParaRPr lang="en-US"/>
          </a:p>
        </p:txBody>
      </p:sp>
      <p:sp>
        <p:nvSpPr>
          <p:cNvPr id="1028" name="Rectangle 2"/>
          <p:cNvSpPr>
            <a:spLocks noGrp="1" noChangeArrowheads="1"/>
          </p:cNvSpPr>
          <p:nvPr>
            <p:ph type="title"/>
          </p:nvPr>
        </p:nvSpPr>
        <p:spPr>
          <a:xfrm>
            <a:off x="685800" y="457200"/>
            <a:ext cx="7772400" cy="608013"/>
          </a:xfrm>
        </p:spPr>
        <p:txBody>
          <a:bodyPr/>
          <a:lstStyle/>
          <a:p>
            <a:pPr eaLnBrk="1" hangingPunct="1"/>
            <a:r>
              <a:rPr lang="en-US" smtClean="0"/>
              <a:t>Histogram Example: A Pizza Shop</a:t>
            </a:r>
          </a:p>
        </p:txBody>
      </p:sp>
      <p:graphicFrame>
        <p:nvGraphicFramePr>
          <p:cNvPr id="1026" name="Object 2"/>
          <p:cNvGraphicFramePr>
            <a:graphicFrameLocks noChangeAspect="1"/>
          </p:cNvGraphicFramePr>
          <p:nvPr>
            <p:ph type="body" idx="1"/>
          </p:nvPr>
        </p:nvGraphicFramePr>
        <p:xfrm>
          <a:off x="1676400" y="1447800"/>
          <a:ext cx="5789613" cy="4114800"/>
        </p:xfrm>
        <a:graphic>
          <a:graphicData uri="http://schemas.openxmlformats.org/presentationml/2006/ole">
            <p:oleObj spid="_x0000_s1026" name="Chart" r:id="rId4" imgW="3391363" imgH="2410052" progId="Excel.Chart.8">
              <p:embed/>
            </p:oleObj>
          </a:graphicData>
        </a:graphic>
      </p:graphicFrame>
      <p:sp>
        <p:nvSpPr>
          <p:cNvPr id="1029" name="Text Box 4"/>
          <p:cNvSpPr txBox="1">
            <a:spLocks noChangeArrowheads="1"/>
          </p:cNvSpPr>
          <p:nvPr/>
        </p:nvSpPr>
        <p:spPr bwMode="auto">
          <a:xfrm>
            <a:off x="3200400" y="5410200"/>
            <a:ext cx="4038600" cy="519113"/>
          </a:xfrm>
          <a:prstGeom prst="rect">
            <a:avLst/>
          </a:prstGeom>
          <a:noFill/>
          <a:ln w="9525">
            <a:noFill/>
            <a:miter lim="800000"/>
            <a:headEnd/>
            <a:tailEnd/>
          </a:ln>
        </p:spPr>
        <p:txBody>
          <a:bodyPr>
            <a:spAutoFit/>
          </a:bodyPr>
          <a:lstStyle/>
          <a:p>
            <a:pPr>
              <a:spcBef>
                <a:spcPct val="50000"/>
              </a:spcBef>
            </a:pPr>
            <a:r>
              <a:rPr lang="en-US" sz="2800"/>
              <a:t>Slices of Pizza</a:t>
            </a:r>
          </a:p>
        </p:txBody>
      </p:sp>
      <p:sp>
        <p:nvSpPr>
          <p:cNvPr id="1030" name="Text Box 5"/>
          <p:cNvSpPr txBox="1">
            <a:spLocks noChangeArrowheads="1"/>
          </p:cNvSpPr>
          <p:nvPr/>
        </p:nvSpPr>
        <p:spPr bwMode="auto">
          <a:xfrm rot="-5364964">
            <a:off x="145257" y="3283743"/>
            <a:ext cx="2667000" cy="519113"/>
          </a:xfrm>
          <a:prstGeom prst="rect">
            <a:avLst/>
          </a:prstGeom>
          <a:noFill/>
          <a:ln w="9525">
            <a:noFill/>
            <a:miter lim="800000"/>
            <a:headEnd/>
            <a:tailEnd/>
          </a:ln>
        </p:spPr>
        <p:txBody>
          <a:bodyPr>
            <a:spAutoFit/>
          </a:bodyPr>
          <a:lstStyle/>
          <a:p>
            <a:pPr>
              <a:spcBef>
                <a:spcPct val="50000"/>
              </a:spcBef>
            </a:pPr>
            <a:r>
              <a:rPr lang="en-US" sz="2800"/>
              <a:t># times ordered</a:t>
            </a:r>
          </a:p>
        </p:txBody>
      </p:sp>
      <p:sp>
        <p:nvSpPr>
          <p:cNvPr id="1031" name="Text Box 7"/>
          <p:cNvSpPr txBox="1">
            <a:spLocks noChangeArrowheads="1"/>
          </p:cNvSpPr>
          <p:nvPr/>
        </p:nvSpPr>
        <p:spPr bwMode="auto">
          <a:xfrm>
            <a:off x="5791200" y="6096000"/>
            <a:ext cx="2190750" cy="274638"/>
          </a:xfrm>
          <a:prstGeom prst="rect">
            <a:avLst/>
          </a:prstGeom>
          <a:noFill/>
          <a:ln w="9525">
            <a:noFill/>
            <a:miter lim="800000"/>
            <a:headEnd/>
            <a:tailEnd/>
          </a:ln>
        </p:spPr>
        <p:txBody>
          <a:bodyPr wrap="none">
            <a:spAutoFit/>
          </a:bodyPr>
          <a:lstStyle/>
          <a:p>
            <a:r>
              <a:rPr lang="en-US" sz="1200"/>
              <a:t>From http://www.freequality.org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990600" y="990600"/>
            <a:ext cx="7315200" cy="846138"/>
          </a:xfrm>
        </p:spPr>
        <p:txBody>
          <a:bodyPr/>
          <a:lstStyle/>
          <a:p>
            <a:pPr eaLnBrk="1" hangingPunct="1"/>
            <a:r>
              <a:rPr lang="en-US" smtClean="0"/>
              <a:t>Example: Distribution of Component Size</a:t>
            </a:r>
          </a:p>
        </p:txBody>
      </p:sp>
      <p:sp>
        <p:nvSpPr>
          <p:cNvPr id="12291" name="Slide Number Placeholder 3"/>
          <p:cNvSpPr>
            <a:spLocks noGrp="1"/>
          </p:cNvSpPr>
          <p:nvPr>
            <p:ph type="sldNum" sz="quarter" idx="10"/>
          </p:nvPr>
        </p:nvSpPr>
        <p:spPr>
          <a:noFill/>
        </p:spPr>
        <p:txBody>
          <a:bodyPr/>
          <a:lstStyle/>
          <a:p>
            <a:fld id="{95A884C4-3C70-43F8-81F6-D9C24AC3A862}" type="slidenum">
              <a:rPr lang="en-US"/>
              <a:pPr/>
              <a:t>9</a:t>
            </a:fld>
            <a:endParaRPr lang="en-US"/>
          </a:p>
        </p:txBody>
      </p:sp>
      <p:pic>
        <p:nvPicPr>
          <p:cNvPr id="12292" name="Picture 4"/>
          <p:cNvPicPr>
            <a:picLocks noChangeAspect="1"/>
          </p:cNvPicPr>
          <p:nvPr/>
        </p:nvPicPr>
        <p:blipFill>
          <a:blip r:embed="rId3"/>
          <a:srcRect/>
          <a:stretch>
            <a:fillRect/>
          </a:stretch>
        </p:blipFill>
        <p:spPr bwMode="auto">
          <a:xfrm>
            <a:off x="1373188" y="2400300"/>
            <a:ext cx="6627812" cy="2781300"/>
          </a:xfrm>
          <a:prstGeom prst="rect">
            <a:avLst/>
          </a:prstGeom>
          <a:noFill/>
          <a:ln w="9525">
            <a:noFill/>
            <a:miter lim="800000"/>
            <a:headEnd/>
            <a:tailEnd/>
          </a:ln>
        </p:spPr>
      </p:pic>
      <p:sp>
        <p:nvSpPr>
          <p:cNvPr id="12293" name="TextBox 6"/>
          <p:cNvSpPr txBox="1">
            <a:spLocks noChangeArrowheads="1"/>
          </p:cNvSpPr>
          <p:nvPr/>
        </p:nvSpPr>
        <p:spPr bwMode="auto">
          <a:xfrm>
            <a:off x="3200400" y="5410200"/>
            <a:ext cx="3348038" cy="461963"/>
          </a:xfrm>
          <a:prstGeom prst="rect">
            <a:avLst/>
          </a:prstGeom>
          <a:noFill/>
          <a:ln w="9525">
            <a:noFill/>
            <a:miter lim="800000"/>
            <a:headEnd/>
            <a:tailEnd/>
          </a:ln>
        </p:spPr>
        <p:txBody>
          <a:bodyPr wrap="none">
            <a:spAutoFit/>
          </a:bodyPr>
          <a:lstStyle/>
          <a:p>
            <a:r>
              <a:rPr lang="en-US"/>
              <a:t>Component Size (KLOC)</a:t>
            </a:r>
          </a:p>
        </p:txBody>
      </p:sp>
      <p:sp>
        <p:nvSpPr>
          <p:cNvPr id="12294" name="TextBox 7"/>
          <p:cNvSpPr txBox="1">
            <a:spLocks noChangeArrowheads="1"/>
          </p:cNvSpPr>
          <p:nvPr/>
        </p:nvSpPr>
        <p:spPr bwMode="auto">
          <a:xfrm>
            <a:off x="1908175" y="5029200"/>
            <a:ext cx="454025" cy="338138"/>
          </a:xfrm>
          <a:prstGeom prst="rect">
            <a:avLst/>
          </a:prstGeom>
          <a:noFill/>
          <a:ln w="9525">
            <a:noFill/>
            <a:miter lim="800000"/>
            <a:headEnd/>
            <a:tailEnd/>
          </a:ln>
        </p:spPr>
        <p:txBody>
          <a:bodyPr wrap="none">
            <a:spAutoFit/>
          </a:bodyPr>
          <a:lstStyle/>
          <a:p>
            <a:r>
              <a:rPr lang="en-US" sz="1600"/>
              <a:t>&lt; 1</a:t>
            </a:r>
          </a:p>
        </p:txBody>
      </p:sp>
      <p:sp>
        <p:nvSpPr>
          <p:cNvPr id="12295" name="TextBox 8"/>
          <p:cNvSpPr txBox="1">
            <a:spLocks noChangeArrowheads="1"/>
          </p:cNvSpPr>
          <p:nvPr/>
        </p:nvSpPr>
        <p:spPr bwMode="auto">
          <a:xfrm>
            <a:off x="2436813" y="5029200"/>
            <a:ext cx="458787" cy="338138"/>
          </a:xfrm>
          <a:prstGeom prst="rect">
            <a:avLst/>
          </a:prstGeom>
          <a:noFill/>
          <a:ln w="9525">
            <a:noFill/>
            <a:miter lim="800000"/>
            <a:headEnd/>
            <a:tailEnd/>
          </a:ln>
        </p:spPr>
        <p:txBody>
          <a:bodyPr wrap="none">
            <a:spAutoFit/>
          </a:bodyPr>
          <a:lstStyle/>
          <a:p>
            <a:r>
              <a:rPr lang="en-US" sz="1600"/>
              <a:t>1-2</a:t>
            </a:r>
          </a:p>
        </p:txBody>
      </p:sp>
      <p:sp>
        <p:nvSpPr>
          <p:cNvPr id="12296" name="TextBox 9"/>
          <p:cNvSpPr txBox="1">
            <a:spLocks noChangeArrowheads="1"/>
          </p:cNvSpPr>
          <p:nvPr/>
        </p:nvSpPr>
        <p:spPr bwMode="auto">
          <a:xfrm>
            <a:off x="2971800" y="5029200"/>
            <a:ext cx="458788" cy="338138"/>
          </a:xfrm>
          <a:prstGeom prst="rect">
            <a:avLst/>
          </a:prstGeom>
          <a:noFill/>
          <a:ln w="9525">
            <a:noFill/>
            <a:miter lim="800000"/>
            <a:headEnd/>
            <a:tailEnd/>
          </a:ln>
        </p:spPr>
        <p:txBody>
          <a:bodyPr wrap="none">
            <a:spAutoFit/>
          </a:bodyPr>
          <a:lstStyle/>
          <a:p>
            <a:r>
              <a:rPr lang="en-US" sz="1600"/>
              <a:t>2-3</a:t>
            </a:r>
          </a:p>
        </p:txBody>
      </p:sp>
      <p:sp>
        <p:nvSpPr>
          <p:cNvPr id="12297" name="TextBox 10"/>
          <p:cNvSpPr txBox="1">
            <a:spLocks noChangeArrowheads="1"/>
          </p:cNvSpPr>
          <p:nvPr/>
        </p:nvSpPr>
        <p:spPr bwMode="auto">
          <a:xfrm>
            <a:off x="3505200" y="5029200"/>
            <a:ext cx="458788" cy="338138"/>
          </a:xfrm>
          <a:prstGeom prst="rect">
            <a:avLst/>
          </a:prstGeom>
          <a:noFill/>
          <a:ln w="9525">
            <a:noFill/>
            <a:miter lim="800000"/>
            <a:headEnd/>
            <a:tailEnd/>
          </a:ln>
        </p:spPr>
        <p:txBody>
          <a:bodyPr wrap="none">
            <a:spAutoFit/>
          </a:bodyPr>
          <a:lstStyle/>
          <a:p>
            <a:r>
              <a:rPr lang="en-US" sz="1600"/>
              <a:t>3-4</a:t>
            </a:r>
          </a:p>
        </p:txBody>
      </p:sp>
      <p:sp>
        <p:nvSpPr>
          <p:cNvPr id="12298" name="TextBox 11"/>
          <p:cNvSpPr txBox="1">
            <a:spLocks noChangeArrowheads="1"/>
          </p:cNvSpPr>
          <p:nvPr/>
        </p:nvSpPr>
        <p:spPr bwMode="auto">
          <a:xfrm>
            <a:off x="4038600" y="5029200"/>
            <a:ext cx="458788" cy="338138"/>
          </a:xfrm>
          <a:prstGeom prst="rect">
            <a:avLst/>
          </a:prstGeom>
          <a:noFill/>
          <a:ln w="9525">
            <a:noFill/>
            <a:miter lim="800000"/>
            <a:headEnd/>
            <a:tailEnd/>
          </a:ln>
        </p:spPr>
        <p:txBody>
          <a:bodyPr wrap="none">
            <a:spAutoFit/>
          </a:bodyPr>
          <a:lstStyle/>
          <a:p>
            <a:r>
              <a:rPr lang="en-US" sz="1600"/>
              <a:t>4-5</a:t>
            </a:r>
          </a:p>
        </p:txBody>
      </p:sp>
      <p:sp>
        <p:nvSpPr>
          <p:cNvPr id="12299" name="TextBox 12"/>
          <p:cNvSpPr txBox="1">
            <a:spLocks noChangeArrowheads="1"/>
          </p:cNvSpPr>
          <p:nvPr/>
        </p:nvSpPr>
        <p:spPr bwMode="auto">
          <a:xfrm>
            <a:off x="4572000" y="5029200"/>
            <a:ext cx="458788" cy="338138"/>
          </a:xfrm>
          <a:prstGeom prst="rect">
            <a:avLst/>
          </a:prstGeom>
          <a:noFill/>
          <a:ln w="9525">
            <a:noFill/>
            <a:miter lim="800000"/>
            <a:headEnd/>
            <a:tailEnd/>
          </a:ln>
        </p:spPr>
        <p:txBody>
          <a:bodyPr wrap="none">
            <a:spAutoFit/>
          </a:bodyPr>
          <a:lstStyle/>
          <a:p>
            <a:r>
              <a:rPr lang="en-US" sz="1600"/>
              <a:t>5-6</a:t>
            </a:r>
          </a:p>
        </p:txBody>
      </p:sp>
      <p:sp>
        <p:nvSpPr>
          <p:cNvPr id="12300" name="TextBox 13"/>
          <p:cNvSpPr txBox="1">
            <a:spLocks noChangeArrowheads="1"/>
          </p:cNvSpPr>
          <p:nvPr/>
        </p:nvSpPr>
        <p:spPr bwMode="auto">
          <a:xfrm>
            <a:off x="5105400" y="5029200"/>
            <a:ext cx="458788" cy="338138"/>
          </a:xfrm>
          <a:prstGeom prst="rect">
            <a:avLst/>
          </a:prstGeom>
          <a:noFill/>
          <a:ln w="9525">
            <a:noFill/>
            <a:miter lim="800000"/>
            <a:headEnd/>
            <a:tailEnd/>
          </a:ln>
        </p:spPr>
        <p:txBody>
          <a:bodyPr wrap="none">
            <a:spAutoFit/>
          </a:bodyPr>
          <a:lstStyle/>
          <a:p>
            <a:r>
              <a:rPr lang="en-US" sz="1600"/>
              <a:t>6-7</a:t>
            </a:r>
          </a:p>
        </p:txBody>
      </p:sp>
      <p:sp>
        <p:nvSpPr>
          <p:cNvPr id="12301" name="TextBox 14"/>
          <p:cNvSpPr txBox="1">
            <a:spLocks noChangeArrowheads="1"/>
          </p:cNvSpPr>
          <p:nvPr/>
        </p:nvSpPr>
        <p:spPr bwMode="auto">
          <a:xfrm>
            <a:off x="5638800" y="5029200"/>
            <a:ext cx="458788" cy="338138"/>
          </a:xfrm>
          <a:prstGeom prst="rect">
            <a:avLst/>
          </a:prstGeom>
          <a:noFill/>
          <a:ln w="9525">
            <a:noFill/>
            <a:miter lim="800000"/>
            <a:headEnd/>
            <a:tailEnd/>
          </a:ln>
        </p:spPr>
        <p:txBody>
          <a:bodyPr wrap="none">
            <a:spAutoFit/>
          </a:bodyPr>
          <a:lstStyle/>
          <a:p>
            <a:r>
              <a:rPr lang="en-US" sz="1600"/>
              <a:t>7-8</a:t>
            </a:r>
          </a:p>
        </p:txBody>
      </p:sp>
      <p:sp>
        <p:nvSpPr>
          <p:cNvPr id="12302" name="TextBox 15"/>
          <p:cNvSpPr txBox="1">
            <a:spLocks noChangeArrowheads="1"/>
          </p:cNvSpPr>
          <p:nvPr/>
        </p:nvSpPr>
        <p:spPr bwMode="auto">
          <a:xfrm>
            <a:off x="6610350" y="5029200"/>
            <a:ext cx="560388" cy="338138"/>
          </a:xfrm>
          <a:prstGeom prst="rect">
            <a:avLst/>
          </a:prstGeom>
          <a:noFill/>
          <a:ln w="9525">
            <a:noFill/>
            <a:miter lim="800000"/>
            <a:headEnd/>
            <a:tailEnd/>
          </a:ln>
        </p:spPr>
        <p:txBody>
          <a:bodyPr wrap="none">
            <a:spAutoFit/>
          </a:bodyPr>
          <a:lstStyle/>
          <a:p>
            <a:r>
              <a:rPr lang="en-US" sz="1600"/>
              <a:t>9-10</a:t>
            </a:r>
          </a:p>
        </p:txBody>
      </p:sp>
      <p:sp>
        <p:nvSpPr>
          <p:cNvPr id="12303" name="TextBox 16"/>
          <p:cNvSpPr txBox="1">
            <a:spLocks noChangeArrowheads="1"/>
          </p:cNvSpPr>
          <p:nvPr/>
        </p:nvSpPr>
        <p:spPr bwMode="auto">
          <a:xfrm>
            <a:off x="6096000" y="5029200"/>
            <a:ext cx="458788" cy="338138"/>
          </a:xfrm>
          <a:prstGeom prst="rect">
            <a:avLst/>
          </a:prstGeom>
          <a:noFill/>
          <a:ln w="9525">
            <a:noFill/>
            <a:miter lim="800000"/>
            <a:headEnd/>
            <a:tailEnd/>
          </a:ln>
        </p:spPr>
        <p:txBody>
          <a:bodyPr wrap="none">
            <a:spAutoFit/>
          </a:bodyPr>
          <a:lstStyle/>
          <a:p>
            <a:r>
              <a:rPr lang="en-US" sz="1600"/>
              <a:t>8-9</a:t>
            </a:r>
          </a:p>
        </p:txBody>
      </p:sp>
      <p:sp>
        <p:nvSpPr>
          <p:cNvPr id="12304" name="TextBox 17"/>
          <p:cNvSpPr txBox="1">
            <a:spLocks noChangeArrowheads="1"/>
          </p:cNvSpPr>
          <p:nvPr/>
        </p:nvSpPr>
        <p:spPr bwMode="auto">
          <a:xfrm>
            <a:off x="7162800" y="5029200"/>
            <a:ext cx="557213" cy="338138"/>
          </a:xfrm>
          <a:prstGeom prst="rect">
            <a:avLst/>
          </a:prstGeom>
          <a:noFill/>
          <a:ln w="9525">
            <a:noFill/>
            <a:miter lim="800000"/>
            <a:headEnd/>
            <a:tailEnd/>
          </a:ln>
        </p:spPr>
        <p:txBody>
          <a:bodyPr wrap="none">
            <a:spAutoFit/>
          </a:bodyPr>
          <a:lstStyle/>
          <a:p>
            <a:r>
              <a:rPr lang="en-US" sz="1600"/>
              <a:t>&gt; 10</a:t>
            </a:r>
          </a:p>
        </p:txBody>
      </p:sp>
      <p:sp>
        <p:nvSpPr>
          <p:cNvPr id="12305" name="TextBox 18"/>
          <p:cNvSpPr txBox="1">
            <a:spLocks noChangeArrowheads="1"/>
          </p:cNvSpPr>
          <p:nvPr/>
        </p:nvSpPr>
        <p:spPr bwMode="auto">
          <a:xfrm rot="-5400000">
            <a:off x="403225" y="3635375"/>
            <a:ext cx="1484313" cy="461963"/>
          </a:xfrm>
          <a:prstGeom prst="rect">
            <a:avLst/>
          </a:prstGeom>
          <a:noFill/>
          <a:ln w="9525">
            <a:noFill/>
            <a:miter lim="800000"/>
            <a:headEnd/>
            <a:tailEnd/>
          </a:ln>
        </p:spPr>
        <p:txBody>
          <a:bodyPr wrap="none">
            <a:spAutoFit/>
          </a:bodyPr>
          <a:lstStyle/>
          <a:p>
            <a:r>
              <a:rPr lang="en-US"/>
              <a:t>Frequency</a:t>
            </a:r>
          </a:p>
        </p:txBody>
      </p:sp>
    </p:spTree>
  </p:cSld>
  <p:clrMapOvr>
    <a:masterClrMapping/>
  </p:clrMapOvr>
</p:sld>
</file>

<file path=ppt/theme/theme1.xml><?xml version="1.0" encoding="utf-8"?>
<a:theme xmlns:a="http://schemas.openxmlformats.org/drawingml/2006/main" name="SE361">
  <a:themeElements>
    <a:clrScheme name="SE36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E361">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36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E36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E36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E36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E36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E36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E36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1658</TotalTime>
  <Words>2122</Words>
  <Application>Microsoft Office PowerPoint</Application>
  <PresentationFormat>On-screen Show (4:3)</PresentationFormat>
  <Paragraphs>350</Paragraphs>
  <Slides>31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9" baseType="lpstr">
      <vt:lpstr>Times New Roman</vt:lpstr>
      <vt:lpstr>ＭＳ Ｐゴシック</vt:lpstr>
      <vt:lpstr>Arial</vt:lpstr>
      <vt:lpstr>Tahoma</vt:lpstr>
      <vt:lpstr>Wingdings</vt:lpstr>
      <vt:lpstr>SE361</vt:lpstr>
      <vt:lpstr>Microsoft Excel Chart</vt:lpstr>
      <vt:lpstr>Microsoft Graph Chart</vt:lpstr>
      <vt:lpstr>Seven Basic Quality Tools</vt:lpstr>
      <vt:lpstr>Objectives</vt:lpstr>
      <vt:lpstr>The Seven Basic Tools</vt:lpstr>
      <vt:lpstr>What Are These Tools?</vt:lpstr>
      <vt:lpstr>Why Exactly Seven Tools?</vt:lpstr>
      <vt:lpstr>What to Learn About Each Tool</vt:lpstr>
      <vt:lpstr>Histogram</vt:lpstr>
      <vt:lpstr>Histogram Example: A Pizza Shop</vt:lpstr>
      <vt:lpstr>Example: Distribution of Component Size</vt:lpstr>
      <vt:lpstr>Run Charts</vt:lpstr>
      <vt:lpstr>Run Chart Example for Pizza Shop</vt:lpstr>
      <vt:lpstr>Cause-And-Effect (Fishbone) Diagram</vt:lpstr>
      <vt:lpstr>Example Fishbone Diagram</vt:lpstr>
      <vt:lpstr>Design Inspection Example from Tian Textbook</vt:lpstr>
      <vt:lpstr>Pareto Diagram</vt:lpstr>
      <vt:lpstr>Pizza Shop Example</vt:lpstr>
      <vt:lpstr>Four Basic Defect Prevention Tools</vt:lpstr>
      <vt:lpstr>Checklists</vt:lpstr>
      <vt:lpstr>Flowcharts (Process Diagrams)</vt:lpstr>
      <vt:lpstr>Flowchart Example for Pizza Shop</vt:lpstr>
      <vt:lpstr>Templates (A Type of “Checklist”)</vt:lpstr>
      <vt:lpstr>Are you using the document outline of your project as a checklist?</vt:lpstr>
      <vt:lpstr>Workflow Automation</vt:lpstr>
      <vt:lpstr>Scatter Diagram</vt:lpstr>
      <vt:lpstr>Scatter Diagrams  Measuring Relationships Between Variables</vt:lpstr>
      <vt:lpstr>Example Scatter Plot from Tian Text</vt:lpstr>
      <vt:lpstr>Example Scatter Plot from Tian Text</vt:lpstr>
      <vt:lpstr>Example Scatter Plot from Tian Text</vt:lpstr>
      <vt:lpstr>Control Charts</vt:lpstr>
      <vt:lpstr>Control Charts -- Pizza Example</vt:lpstr>
      <vt:lpstr>Conclusion</vt:lpstr>
    </vt:vector>
  </TitlesOfParts>
  <Company>Rochester Institute of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Management Overview</dc:title>
  <dc:creator>Swaminathan Natarajan</dc:creator>
  <cp:lastModifiedBy>Scott Hawker</cp:lastModifiedBy>
  <cp:revision>59</cp:revision>
  <dcterms:created xsi:type="dcterms:W3CDTF">2009-03-22T23:28:11Z</dcterms:created>
  <dcterms:modified xsi:type="dcterms:W3CDTF">2014-09-11T20:53:02Z</dcterms:modified>
</cp:coreProperties>
</file>