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256" r:id="rId2"/>
    <p:sldId id="277" r:id="rId3"/>
    <p:sldId id="280" r:id="rId4"/>
    <p:sldId id="283" r:id="rId5"/>
    <p:sldId id="258" r:id="rId6"/>
    <p:sldId id="271" r:id="rId7"/>
    <p:sldId id="279" r:id="rId8"/>
    <p:sldId id="259" r:id="rId9"/>
    <p:sldId id="274" r:id="rId10"/>
    <p:sldId id="272" r:id="rId11"/>
    <p:sldId id="260" r:id="rId12"/>
    <p:sldId id="278" r:id="rId13"/>
    <p:sldId id="263" r:id="rId14"/>
    <p:sldId id="270" r:id="rId15"/>
    <p:sldId id="261" r:id="rId16"/>
    <p:sldId id="275" r:id="rId17"/>
    <p:sldId id="276" r:id="rId18"/>
    <p:sldId id="262" r:id="rId19"/>
    <p:sldId id="281" r:id="rId20"/>
    <p:sldId id="282" r:id="rId21"/>
    <p:sldId id="264" r:id="rId22"/>
    <p:sldId id="265" r:id="rId23"/>
    <p:sldId id="266" r:id="rId24"/>
    <p:sldId id="267" r:id="rId25"/>
    <p:sldId id="268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F0E1"/>
    <a:srgbClr val="FFF3E7"/>
    <a:srgbClr val="FFECD9"/>
    <a:srgbClr val="FFFF66"/>
    <a:srgbClr val="FFFF00"/>
    <a:srgbClr val="FF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C67E2FE-7777-47CD-B03D-BC72398F45E9}" type="datetimeFigureOut">
              <a:rPr lang="en-US"/>
              <a:pPr>
                <a:defRPr/>
              </a:pPr>
              <a:t>9/24/2014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04C0D65-3FD5-4A3B-B01A-A5CCC5D2C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C770F6-985F-48A5-9C10-4340600814B8}" type="slidenum">
              <a:rPr lang="en-US"/>
              <a:pPr/>
              <a:t>4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5699125" y="7943850"/>
            <a:ext cx="1500188" cy="11239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81013"/>
            <a:ext cx="7315200" cy="7362825"/>
          </a:xfrm>
          <a:noFill/>
        </p:spPr>
        <p:txBody>
          <a:bodyPr wrap="square" lIns="97332" tIns="48667" rIns="97332" bIns="48667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73920-2C74-41A7-B8C3-94461BA4A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B925B-45AB-4843-AA4F-15FA8BF92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762000"/>
            <a:ext cx="19621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762000"/>
            <a:ext cx="573405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56700-FE44-44AA-AED0-F27DB7659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24775" cy="846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419600"/>
          </a:xfrm>
        </p:spPr>
        <p:txBody>
          <a:bodyPr/>
          <a:lstStyle>
            <a:lvl1pPr>
              <a:spcBef>
                <a:spcPts val="0"/>
              </a:spcBef>
              <a:defRPr sz="2200"/>
            </a:lvl1pPr>
            <a:lvl2pPr>
              <a:spcBef>
                <a:spcPts val="0"/>
              </a:spcBef>
              <a:defRPr sz="2200"/>
            </a:lvl2pPr>
            <a:lvl3pPr>
              <a:spcBef>
                <a:spcPts val="0"/>
              </a:spcBef>
              <a:defRPr sz="2200"/>
            </a:lvl3pPr>
            <a:lvl4pPr>
              <a:spcBef>
                <a:spcPts val="0"/>
              </a:spcBef>
              <a:defRPr sz="2200"/>
            </a:lvl4pPr>
            <a:lvl5pPr>
              <a:spcBef>
                <a:spcPts val="0"/>
              </a:spcBef>
              <a:defRPr sz="2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9BD3E-9974-4F78-8446-7DC5D7E52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4FBE-650C-4402-88EC-51C8ADA63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057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CCA97-A5F0-4536-9A96-16A52A874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5A52A-E449-4333-A102-C94B1A393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23CAB-5505-48F0-9D1D-61C6B7C5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93DC-A1FB-452D-B97F-151E6E93D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A2B94-4DCD-43D1-9028-EB5F05BA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D0BA-2FFE-420C-A6A3-00ED2CED9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762000"/>
            <a:ext cx="772477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05740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4" descr="se_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 contrast="6000"/>
          </a:blip>
          <a:srcRect/>
          <a:stretch>
            <a:fillRect/>
          </a:stretch>
        </p:blipFill>
        <p:spPr bwMode="auto">
          <a:xfrm>
            <a:off x="2133600" y="6172200"/>
            <a:ext cx="530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819400" y="6248400"/>
            <a:ext cx="32688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chemeClr val="tx2"/>
                </a:solidFill>
              </a:rPr>
              <a:t>SWEN 772 Software Quality Engineering</a:t>
            </a:r>
            <a:r>
              <a:rPr lang="en-US" sz="1600" dirty="0" smtClean="0">
                <a:latin typeface="Tahoma" charset="0"/>
              </a:rPr>
              <a:t> </a:t>
            </a:r>
            <a:endParaRPr lang="en-US" sz="1600" dirty="0">
              <a:latin typeface="Tahoma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245678B-7267-4677-936C-AFB3520F0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ag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Software Reliability Engineering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81000"/>
            <a:ext cx="6943725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295400" y="5638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http://agile.csc.ncsu.edu/testing/SREChapter2.pdf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Testing Based on Operational Profiles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0772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Done during black-box system testing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Mix of test cases that match operational profile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If possible, create automated test harness to execute test cases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/>
              <a:t>Need to run large numbers of test cases with randomized parameters for statistical validity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Execute test cases in randomized order, with selection patterns matching frequencies in operational profile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/>
              <a:t>Simulating actual pattern of usage</a:t>
            </a:r>
          </a:p>
          <a:p>
            <a:pPr eaLnBrk="1" hangingPunct="1">
              <a:spcBef>
                <a:spcPct val="0"/>
              </a:spcBef>
            </a:pPr>
            <a:endParaRPr lang="en-US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Studying Patterns in the Trends of Reliability Growth</a:t>
            </a:r>
          </a:p>
        </p:txBody>
      </p:sp>
      <p:sp>
        <p:nvSpPr>
          <p:cNvPr id="1331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Reliability Metric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Estimated failure intensity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/>
              <a:t>(Reliability = 1 / failure intensity)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/>
              <a:t>Use reliability tracking and analysis tools to show actual (to date) and predicted (future) estimates of how failure intensity varies over time</a:t>
            </a:r>
          </a:p>
          <a:p>
            <a:pPr eaLnBrk="1" hangingPunct="1">
              <a:spcBef>
                <a:spcPct val="0"/>
              </a:spcBef>
            </a:pPr>
            <a:endParaRPr lang="en-US" sz="2000" smtClean="0"/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The curve is referred to as the “reliability growth curve”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/>
              <a:t>Note that the product being tested varies over time, with fixes and new code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/>
              <a:t>In-process feedback on how quality is changing over time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Integration/Build Patterns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4419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Most large projects have periodic builds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Development team integrates a new chunk of code into the product and delivers to test team</a:t>
            </a:r>
          </a:p>
          <a:p>
            <a:pPr>
              <a:spcBef>
                <a:spcPct val="0"/>
              </a:spcBef>
            </a:pPr>
            <a:r>
              <a:rPr lang="en-US" smtClean="0"/>
              <a:t>Test team does black box system testing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Identifies defects (failures) and reports them to development team</a:t>
            </a:r>
          </a:p>
          <a:p>
            <a:pPr>
              <a:spcBef>
                <a:spcPct val="0"/>
              </a:spcBef>
            </a:pPr>
            <a:r>
              <a:rPr lang="en-US" smtClean="0"/>
              <a:t>Track pattern of defects found during system testing to see how reliability varies as development progresses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Defects found should decrease over time as defects are removed,  but each new chunk of code adds more defects</a:t>
            </a:r>
          </a:p>
          <a:p>
            <a:pPr>
              <a:spcBef>
                <a:spcPct val="0"/>
              </a:spcBef>
            </a:pPr>
            <a:r>
              <a:rPr lang="en-US" smtClean="0"/>
              <a:t>Pattern of reliability growth curve tells us about the code being added, and whether the product code is becoming more stable</a:t>
            </a:r>
          </a:p>
          <a:p>
            <a:pPr>
              <a:spcBef>
                <a:spcPct val="0"/>
              </a:spcBef>
            </a:pPr>
            <a:r>
              <a:rPr lang="en-US" smtClean="0"/>
              <a:t>Pattern can also be used to statistically predict how much more testing will be needed before desired reliability target reached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Useful predictions only after most of the code is integrated and failure rates trend downward</a:t>
            </a:r>
          </a:p>
          <a:p>
            <a:pPr lvl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24775" cy="846138"/>
          </a:xfrm>
        </p:spPr>
        <p:txBody>
          <a:bodyPr/>
          <a:lstStyle/>
          <a:p>
            <a:pPr eaLnBrk="1" hangingPunct="1"/>
            <a:r>
              <a:rPr lang="en-US" smtClean="0"/>
              <a:t>Tracking Failures During Testing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3962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Enter data about when failures occurred during system testing into reliability tool such as CASRE (Computer-Aided Software Reliability Engineering tool)  or Statistical Modeling and Estimation of Reliability Functions for Software (SMERFS) 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/>
              <a:t>Plots graph of failure intensity vs. development/test time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1676400" y="3303588"/>
            <a:ext cx="0" cy="197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76400" y="5278438"/>
            <a:ext cx="2713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4330700" y="3303588"/>
            <a:ext cx="0" cy="197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1735138" y="3459163"/>
            <a:ext cx="2595562" cy="1663700"/>
          </a:xfrm>
          <a:custGeom>
            <a:avLst/>
            <a:gdLst>
              <a:gd name="T0" fmla="*/ 0 w 2112"/>
              <a:gd name="T1" fmla="*/ 0 h 1640"/>
              <a:gd name="T2" fmla="*/ 117980 w 2112"/>
              <a:gd name="T3" fmla="*/ 438243 h 1640"/>
              <a:gd name="T4" fmla="*/ 530910 w 2112"/>
              <a:gd name="T5" fmla="*/ 1022567 h 1640"/>
              <a:gd name="T6" fmla="*/ 1297781 w 2112"/>
              <a:gd name="T7" fmla="*/ 1558197 h 1640"/>
              <a:gd name="T8" fmla="*/ 2595562 w 2112"/>
              <a:gd name="T9" fmla="*/ 1655584 h 1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1640"/>
              <a:gd name="T17" fmla="*/ 2112 w 2112"/>
              <a:gd name="T18" fmla="*/ 1640 h 1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1640">
                <a:moveTo>
                  <a:pt x="0" y="0"/>
                </a:moveTo>
                <a:cubicBezTo>
                  <a:pt x="12" y="132"/>
                  <a:pt x="24" y="264"/>
                  <a:pt x="96" y="432"/>
                </a:cubicBezTo>
                <a:cubicBezTo>
                  <a:pt x="168" y="600"/>
                  <a:pt x="272" y="824"/>
                  <a:pt x="432" y="1008"/>
                </a:cubicBezTo>
                <a:cubicBezTo>
                  <a:pt x="592" y="1192"/>
                  <a:pt x="776" y="1432"/>
                  <a:pt x="1056" y="1536"/>
                </a:cubicBezTo>
                <a:cubicBezTo>
                  <a:pt x="1336" y="1640"/>
                  <a:pt x="1936" y="1616"/>
                  <a:pt x="2112" y="16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3200400" y="4419600"/>
            <a:ext cx="1044575" cy="64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Failure </a:t>
            </a:r>
          </a:p>
          <a:p>
            <a:pPr eaLnBrk="0" hangingPunct="0"/>
            <a:r>
              <a:rPr lang="en-US" sz="1800">
                <a:latin typeface="Arial" charset="0"/>
              </a:rPr>
              <a:t>Intensity</a:t>
            </a:r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2362200" y="3276600"/>
            <a:ext cx="1162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Reliability</a:t>
            </a: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4375150" y="4003675"/>
            <a:ext cx="35083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R</a:t>
            </a: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3375025" y="5356225"/>
            <a:ext cx="730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TIME</a:t>
            </a:r>
          </a:p>
        </p:txBody>
      </p:sp>
      <p:sp>
        <p:nvSpPr>
          <p:cNvPr id="16396" name="Text Box 14"/>
          <p:cNvSpPr txBox="1">
            <a:spLocks noChangeArrowheads="1"/>
          </p:cNvSpPr>
          <p:nvPr/>
        </p:nvSpPr>
        <p:spPr bwMode="auto">
          <a:xfrm>
            <a:off x="5181600" y="3657600"/>
            <a:ext cx="274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 concept, a nice smooth curve of reliability growth</a:t>
            </a:r>
          </a:p>
        </p:txBody>
      </p:sp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4572000" y="6019800"/>
            <a:ext cx="40020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From netserver.cerc.wvu.edu/numsse/Fall2003/691D/lec3.ppt </a:t>
            </a:r>
          </a:p>
        </p:txBody>
      </p:sp>
      <p:sp>
        <p:nvSpPr>
          <p:cNvPr id="16398" name="Text Box 11"/>
          <p:cNvSpPr txBox="1">
            <a:spLocks noChangeArrowheads="1"/>
          </p:cNvSpPr>
          <p:nvPr/>
        </p:nvSpPr>
        <p:spPr bwMode="auto">
          <a:xfrm>
            <a:off x="1143000" y="4003675"/>
            <a:ext cx="390525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FI</a:t>
            </a:r>
          </a:p>
        </p:txBody>
      </p:sp>
      <p:sp>
        <p:nvSpPr>
          <p:cNvPr id="16399" name="Freeform 7"/>
          <p:cNvSpPr>
            <a:spLocks/>
          </p:cNvSpPr>
          <p:nvPr/>
        </p:nvSpPr>
        <p:spPr bwMode="auto">
          <a:xfrm flipV="1">
            <a:off x="1752600" y="3581400"/>
            <a:ext cx="2595563" cy="1663700"/>
          </a:xfrm>
          <a:custGeom>
            <a:avLst/>
            <a:gdLst>
              <a:gd name="T0" fmla="*/ 0 w 2112"/>
              <a:gd name="T1" fmla="*/ 0 h 1640"/>
              <a:gd name="T2" fmla="*/ 117980 w 2112"/>
              <a:gd name="T3" fmla="*/ 438243 h 1640"/>
              <a:gd name="T4" fmla="*/ 530911 w 2112"/>
              <a:gd name="T5" fmla="*/ 1022567 h 1640"/>
              <a:gd name="T6" fmla="*/ 1297782 w 2112"/>
              <a:gd name="T7" fmla="*/ 1558197 h 1640"/>
              <a:gd name="T8" fmla="*/ 2595563 w 2112"/>
              <a:gd name="T9" fmla="*/ 1655584 h 1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1640"/>
              <a:gd name="T17" fmla="*/ 2112 w 2112"/>
              <a:gd name="T18" fmla="*/ 1640 h 1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1640">
                <a:moveTo>
                  <a:pt x="0" y="0"/>
                </a:moveTo>
                <a:cubicBezTo>
                  <a:pt x="12" y="132"/>
                  <a:pt x="24" y="264"/>
                  <a:pt x="96" y="432"/>
                </a:cubicBezTo>
                <a:cubicBezTo>
                  <a:pt x="168" y="600"/>
                  <a:pt x="272" y="824"/>
                  <a:pt x="432" y="1008"/>
                </a:cubicBezTo>
                <a:cubicBezTo>
                  <a:pt x="592" y="1192"/>
                  <a:pt x="776" y="1432"/>
                  <a:pt x="1056" y="1536"/>
                </a:cubicBezTo>
                <a:cubicBezTo>
                  <a:pt x="1336" y="1640"/>
                  <a:pt x="1936" y="1616"/>
                  <a:pt x="2112" y="16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2490788" cy="828675"/>
          </a:xfrm>
        </p:spPr>
        <p:txBody>
          <a:bodyPr/>
          <a:lstStyle/>
          <a:p>
            <a:pPr eaLnBrk="1" hangingPunct="1"/>
            <a:r>
              <a:rPr lang="en-US" smtClean="0"/>
              <a:t>Reliability Over Time</a:t>
            </a:r>
          </a:p>
        </p:txBody>
      </p:sp>
      <p:pic>
        <p:nvPicPr>
          <p:cNvPr id="17411" name="Picture 6" descr="Imag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165100"/>
            <a:ext cx="493395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7" descr="Imag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4113" y="3124200"/>
            <a:ext cx="5194300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304800" y="1828800"/>
            <a:ext cx="3160713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Hardware “Bathtub” Model</a:t>
            </a: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969963" y="4387850"/>
            <a:ext cx="1947862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Software Model</a:t>
            </a: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176213" y="5819775"/>
            <a:ext cx="4787900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[DACS Software Reliability Source Book]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90600"/>
            <a:ext cx="5813425" cy="431800"/>
          </a:xfrm>
        </p:spPr>
        <p:txBody>
          <a:bodyPr/>
          <a:lstStyle/>
          <a:p>
            <a:pPr eaLnBrk="1" hangingPunct="1"/>
            <a:r>
              <a:rPr lang="en-US" smtClean="0"/>
              <a:t>Predicting with a Software Reliability Growth Model</a:t>
            </a: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50900" y="1533525"/>
            <a:ext cx="7112000" cy="4122738"/>
          </a:xfrm>
        </p:spPr>
      </p:pic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7481888" y="5799138"/>
            <a:ext cx="1101725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[Rakitin]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 More Realistic Curve During Development</a:t>
            </a:r>
          </a:p>
        </p:txBody>
      </p:sp>
      <p:pic>
        <p:nvPicPr>
          <p:cNvPr id="19459" name="Picture 5" descr="Figure 3: Example Failure-Intensity Tren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0" y="1524000"/>
            <a:ext cx="4502150" cy="4572000"/>
          </a:xfrm>
        </p:spPr>
      </p:pic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4800600" y="6172200"/>
            <a:ext cx="3398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From http://www.stsc.hill.af.mil/crosstalk/1996/06/Reliabil.asp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846138"/>
          </a:xfrm>
        </p:spPr>
        <p:txBody>
          <a:bodyPr/>
          <a:lstStyle/>
          <a:p>
            <a:r>
              <a:rPr lang="en-US" sz="3200" smtClean="0"/>
              <a:t>Many Statistical Models of Reliability Growth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The Statistical Modeling and Estimation of Reliability Functions for Software (SMERFS) contains a collection of several reliability models, including: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 lvl="1"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Get SMERFS at http://www.slingcode.com/smerfs/</a:t>
            </a:r>
          </a:p>
        </p:txBody>
      </p:sp>
      <p:sp>
        <p:nvSpPr>
          <p:cNvPr id="20484" name="Rectangle 403"/>
          <p:cNvSpPr>
            <a:spLocks noChangeArrowheads="1"/>
          </p:cNvSpPr>
          <p:nvPr/>
        </p:nvSpPr>
        <p:spPr bwMode="auto">
          <a:xfrm>
            <a:off x="1219200" y="2667000"/>
            <a:ext cx="3479800" cy="2492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2296" rIns="82296"/>
          <a:lstStyle/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Littlewood-Veral Bayesian model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Musa execution time model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geometric model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nonhomogeneous Poisson model for execution time data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Musa logarithmic Poisson execution time model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endParaRPr lang="en-US" sz="1700"/>
          </a:p>
        </p:txBody>
      </p:sp>
      <p:sp>
        <p:nvSpPr>
          <p:cNvPr id="20485" name="Rectangle 404"/>
          <p:cNvSpPr>
            <a:spLocks noChangeArrowheads="1"/>
          </p:cNvSpPr>
          <p:nvPr/>
        </p:nvSpPr>
        <p:spPr bwMode="auto">
          <a:xfrm>
            <a:off x="4851400" y="2667000"/>
            <a:ext cx="3479800" cy="2492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2296" rIns="82296"/>
          <a:lstStyle/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generalized Poisson model for interval data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nonhomogeneous Poisson model for interval data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Brooks-Motley discrete software reliability model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Schneidewind maximum likelihood model</a:t>
            </a:r>
          </a:p>
          <a:p>
            <a:pPr marL="420688" indent="-420688" defTabSz="841375" eaLnBrk="0" hangingPunct="0">
              <a:lnSpc>
                <a:spcPct val="7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1700"/>
              <a:t>The Yamada S-shaped reliability growth model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2400" smtClean="0"/>
              <a:t>Look at some details on Software Reliability Engineering (SRE)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Steps in the SRE process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Setting reliability objectives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Using operational profiles to guide effort</a:t>
            </a:r>
          </a:p>
          <a:p>
            <a:pPr lvl="1">
              <a:spcBef>
                <a:spcPct val="0"/>
              </a:spcBef>
            </a:pPr>
            <a:r>
              <a:rPr lang="en-US" sz="2400" smtClean="0"/>
              <a:t>Interpreting reliability trend graphs</a:t>
            </a:r>
          </a:p>
          <a:p>
            <a:pPr lvl="1">
              <a:spcBef>
                <a:spcPct val="0"/>
              </a:spcBef>
            </a:pPr>
            <a:endParaRPr lang="en-US" sz="2400" smtClean="0"/>
          </a:p>
          <a:p>
            <a:pPr lvl="1">
              <a:spcBef>
                <a:spcPct val="0"/>
              </a:spcBef>
            </a:pPr>
            <a:endParaRPr lang="en-US" sz="2400" smtClean="0"/>
          </a:p>
          <a:p>
            <a:pPr lvl="1">
              <a:spcBef>
                <a:spcPct val="0"/>
              </a:spcBef>
            </a:pPr>
            <a:endParaRPr lang="en-US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Comparison Using SMERFS^3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19200"/>
            <a:ext cx="6296025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092200" y="5808663"/>
            <a:ext cx="8051800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[Dolores R. Wallace Practical Software Reliability Modeling]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Interpreting Reliability Growth Curves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Spikes are normally associated with new code being added</a:t>
            </a:r>
          </a:p>
          <a:p>
            <a:pPr>
              <a:spcBef>
                <a:spcPct val="0"/>
              </a:spcBef>
            </a:pPr>
            <a:r>
              <a:rPr lang="en-US" smtClean="0"/>
              <a:t>Larger volumes of code or more unreliable code causes bigger spikes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The curve itself tells us about the stability of the code base over time</a:t>
            </a:r>
          </a:p>
          <a:p>
            <a:pPr>
              <a:spcBef>
                <a:spcPct val="0"/>
              </a:spcBef>
            </a:pPr>
            <a:r>
              <a:rPr lang="en-US" smtClean="0"/>
              <a:t>If small code changes/additions cause a big spike, the code is really poor quality or impacts many other modules heavily</a:t>
            </a:r>
          </a:p>
          <a:p>
            <a:pPr>
              <a:spcBef>
                <a:spcPct val="0"/>
              </a:spcBef>
            </a:pPr>
            <a:r>
              <a:rPr lang="en-US" smtClean="0"/>
              <a:t>The code base is stabilizing when curve trends significantly downward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Release (ideally) only when curve drops below target failure intensity objective  … indicates right time to stop testing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Can statistically predict how much more test effort needed before target failure intensity objective needed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 of Reliability Curves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Operational profiles are often “best guesses,” especially for new software products</a:t>
            </a:r>
          </a:p>
          <a:p>
            <a:pPr>
              <a:spcBef>
                <a:spcPct val="0"/>
              </a:spcBef>
            </a:pPr>
            <a:r>
              <a:rPr lang="en-US" smtClean="0"/>
              <a:t>The reliability models are empirical and only approximations</a:t>
            </a:r>
          </a:p>
          <a:p>
            <a:pPr>
              <a:spcBef>
                <a:spcPct val="0"/>
              </a:spcBef>
            </a:pPr>
            <a:r>
              <a:rPr lang="en-US" smtClean="0"/>
              <a:t>Failure intensity objectives should really be different for different criticality levels of different kinds of failures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Results in loss of statistical validity!</a:t>
            </a:r>
          </a:p>
          <a:p>
            <a:pPr>
              <a:spcBef>
                <a:spcPct val="0"/>
              </a:spcBef>
            </a:pPr>
            <a:r>
              <a:rPr lang="en-US" smtClean="0"/>
              <a:t>Automating test execution is challenging (particularly building verifiers) and costly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But it does save a lot over the long run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More worthwhile when reliability needs are high</a:t>
            </a:r>
          </a:p>
          <a:p>
            <a:pPr>
              <a:spcBef>
                <a:spcPct val="0"/>
              </a:spcBef>
            </a:pPr>
            <a:r>
              <a:rPr lang="en-US" smtClean="0"/>
              <a:t>Hard to read much from the growth curves till later stages of system testing … very late in the development cycle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Reliability Certification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4419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Another use for reliability engineering is to determine the reliability of a received or acquired software product:  Certification of Acceptability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For example, you are evaluating web servers for your company website – reliability is a major criterion</a:t>
            </a:r>
          </a:p>
          <a:p>
            <a:pPr>
              <a:spcBef>
                <a:spcPct val="0"/>
              </a:spcBef>
            </a:pPr>
            <a:r>
              <a:rPr lang="en-US" smtClean="0"/>
              <a:t>Build a test suite representative of your likely usage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Put up some pages, maybe including forms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Create test suite that generates traffic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Log failures such as not loading, wrong data received, server time out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Track failure patterns over time</a:t>
            </a:r>
          </a:p>
          <a:p>
            <a:pPr>
              <a:spcBef>
                <a:spcPct val="0"/>
              </a:spcBef>
            </a:pPr>
            <a:r>
              <a:rPr lang="en-US" smtClean="0"/>
              <a:t>Evaluate multiple products or new releases using test suite, to determine reliability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Avoids major problems and delays with poor vendor software</a:t>
            </a:r>
          </a:p>
          <a:p>
            <a:pPr>
              <a:spcBef>
                <a:spcPct val="0"/>
              </a:spcBef>
            </a:pPr>
            <a:r>
              <a:rPr lang="en-US" smtClean="0"/>
              <a:t>Note that this applies the analysis to a fixed code base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Fewer problems with statistical validity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24775" cy="846138"/>
          </a:xfrm>
        </p:spPr>
        <p:txBody>
          <a:bodyPr/>
          <a:lstStyle/>
          <a:p>
            <a:pPr eaLnBrk="1" hangingPunct="1"/>
            <a:r>
              <a:rPr lang="en-US" smtClean="0"/>
              <a:t>Example Certification Curve</a:t>
            </a:r>
          </a:p>
        </p:txBody>
      </p:sp>
      <p:pic>
        <p:nvPicPr>
          <p:cNvPr id="25603" name="Picture 5" descr="Figure 4: Reliability Demonstration Char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676400"/>
            <a:ext cx="5410200" cy="4259263"/>
          </a:xfrm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5181600" y="6096000"/>
            <a:ext cx="36274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Based on http://www.stsc.hill.af.mil/crosstalk/1996/06/Reliabil.asp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1752600"/>
            <a:ext cx="3048000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12713" indent="-112713">
              <a:buFont typeface="Arial" pitchFamily="34" charset="0"/>
              <a:buChar char="•"/>
              <a:defRPr/>
            </a:pPr>
            <a:r>
              <a:rPr lang="en-US" sz="1800" dirty="0"/>
              <a:t>Failure #1 Decision:  Don’t know enough yet, so continue running</a:t>
            </a:r>
          </a:p>
          <a:p>
            <a:pPr marL="112713" indent="-112713">
              <a:buFont typeface="Arial" pitchFamily="34" charset="0"/>
              <a:buChar char="•"/>
              <a:defRPr/>
            </a:pPr>
            <a:r>
              <a:rPr lang="en-US" sz="1800" dirty="0"/>
              <a:t>Failure #2 Decision:  Don’t know enough yet, so continue running</a:t>
            </a:r>
          </a:p>
          <a:p>
            <a:pPr marL="112713" indent="-112713">
              <a:buFont typeface="Arial" pitchFamily="34" charset="0"/>
              <a:buChar char="•"/>
              <a:defRPr/>
            </a:pPr>
            <a:r>
              <a:rPr lang="en-US" sz="1800" dirty="0"/>
              <a:t>Failure #3 Decision:  Came far enough later (in MTBF sense) that the product is certified acceptable</a:t>
            </a:r>
          </a:p>
          <a:p>
            <a:pPr marL="112713" indent="-112713">
              <a:buFont typeface="Arial" pitchFamily="34" charset="0"/>
              <a:buChar char="•"/>
              <a:defRPr/>
            </a:pPr>
            <a:r>
              <a:rPr lang="en-US" sz="1800" dirty="0"/>
              <a:t>Had failures #3-7 happened as shown by the </a:t>
            </a:r>
            <a:r>
              <a:rPr lang="en-US" sz="1800" dirty="0" err="1"/>
              <a:t>x’s</a:t>
            </a:r>
            <a:r>
              <a:rPr lang="en-US" sz="1800" dirty="0"/>
              <a:t>, then the failures are occurring too frequently -- Reject</a:t>
            </a:r>
          </a:p>
          <a:p>
            <a:pPr>
              <a:buFont typeface="Arial" pitchFamily="34" charset="0"/>
              <a:buChar char="•"/>
              <a:defRPr/>
            </a:pPr>
            <a:endParaRPr lang="en-US" sz="1800" dirty="0"/>
          </a:p>
        </p:txBody>
      </p:sp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1925638" y="41862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5607" name="TextBox 6"/>
          <p:cNvSpPr txBox="1">
            <a:spLocks noChangeArrowheads="1"/>
          </p:cNvSpPr>
          <p:nvPr/>
        </p:nvSpPr>
        <p:spPr bwMode="auto">
          <a:xfrm>
            <a:off x="1981200" y="4003675"/>
            <a:ext cx="338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5608" name="TextBox 7"/>
          <p:cNvSpPr txBox="1">
            <a:spLocks noChangeArrowheads="1"/>
          </p:cNvSpPr>
          <p:nvPr/>
        </p:nvSpPr>
        <p:spPr bwMode="auto">
          <a:xfrm>
            <a:off x="2057400" y="3814763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5609" name="TextBox 8"/>
          <p:cNvSpPr txBox="1">
            <a:spLocks noChangeArrowheads="1"/>
          </p:cNvSpPr>
          <p:nvPr/>
        </p:nvSpPr>
        <p:spPr bwMode="auto">
          <a:xfrm>
            <a:off x="2078038" y="3622675"/>
            <a:ext cx="338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5610" name="TextBox 9"/>
          <p:cNvSpPr txBox="1">
            <a:spLocks noChangeArrowheads="1"/>
          </p:cNvSpPr>
          <p:nvPr/>
        </p:nvSpPr>
        <p:spPr bwMode="auto">
          <a:xfrm>
            <a:off x="457200" y="1066800"/>
            <a:ext cx="8061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 the product and track the time of occurrence of each failure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Software Reliability Engineering is a scientific (statistical) approach to reliability</a:t>
            </a:r>
          </a:p>
          <a:p>
            <a:pPr>
              <a:spcBef>
                <a:spcPct val="0"/>
              </a:spcBef>
            </a:pPr>
            <a:r>
              <a:rPr lang="en-US" smtClean="0"/>
              <a:t>Vast improvement over common current practice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“Keep testing until all our test cases run and we feel reasonably confident”</a:t>
            </a:r>
          </a:p>
          <a:p>
            <a:pPr>
              <a:spcBef>
                <a:spcPct val="0"/>
              </a:spcBef>
            </a:pPr>
            <a:r>
              <a:rPr lang="en-US" smtClean="0"/>
              <a:t>Avoids under-engineering as well as over-engineering (“zero defects”)</a:t>
            </a:r>
          </a:p>
          <a:p>
            <a:pPr>
              <a:spcBef>
                <a:spcPct val="0"/>
              </a:spcBef>
            </a:pPr>
            <a:r>
              <a:rPr lang="en-US" smtClean="0"/>
              <a:t>When done well, Software Reliability Engineering adds ~1% to project cost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Musa’s numbers: ~10% for medium-sized projects if you include cost of automated testing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Note that as the number of builds and releases increases, automated testing more than pays for itself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Reliability Focus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“Testing can only prove the presence of errors, not their absence.”  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</a:pPr>
            <a:r>
              <a:rPr lang="en-US" i="1" smtClean="0"/>
              <a:t>		Dijkstra</a:t>
            </a:r>
          </a:p>
          <a:p>
            <a:pPr>
              <a:spcBef>
                <a:spcPct val="0"/>
              </a:spcBef>
            </a:pPr>
            <a:r>
              <a:rPr lang="en-US" smtClean="0"/>
              <a:t>So, focus on reliability, not defects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Correctness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Reliability Engineering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mtClean="0"/>
              <a:t>Software Reliability Engineering (SRE) addresses the measurement, modeling, and improvement of software reliability</a:t>
            </a:r>
          </a:p>
          <a:p>
            <a:pPr>
              <a:spcBef>
                <a:spcPts val="600"/>
              </a:spcBef>
            </a:pPr>
            <a:r>
              <a:rPr lang="en-US" smtClean="0"/>
              <a:t>Use quantitative information to choose the most cost-effective software reliability strategies for your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Reliability Engineering Practices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305800" cy="3962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Define reliability objectives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Use operational profiles to guide test execution</a:t>
            </a:r>
          </a:p>
          <a:p>
            <a:pPr lvl="1"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Track failures during system tests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Use reliability growth curves to track quality of product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Release when quality of product meets reliability objectives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24775" cy="846138"/>
          </a:xfrm>
        </p:spPr>
        <p:txBody>
          <a:bodyPr/>
          <a:lstStyle/>
          <a:p>
            <a:pPr eaLnBrk="1" hangingPunct="1"/>
            <a:r>
              <a:rPr lang="en-US" smtClean="0"/>
              <a:t>SRE Waterfall</a:t>
            </a:r>
          </a:p>
        </p:txBody>
      </p:sp>
      <p:sp>
        <p:nvSpPr>
          <p:cNvPr id="717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3048000" cy="3048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Predict software reliability growth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Trade-offs between time, reliability, cost, performance, etc.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When to stop testing – release decision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How much post-release support to plan for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34950" y="382588"/>
            <a:ext cx="20574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ts val="2400"/>
              </a:lnSpc>
            </a:pPr>
            <a:r>
              <a:rPr lang="en-US"/>
              <a:t>Establish </a:t>
            </a:r>
          </a:p>
          <a:p>
            <a:pPr algn="ctr">
              <a:lnSpc>
                <a:spcPts val="2400"/>
              </a:lnSpc>
            </a:pPr>
            <a:r>
              <a:rPr lang="en-US"/>
              <a:t>Reliability</a:t>
            </a:r>
          </a:p>
          <a:p>
            <a:pPr algn="ctr">
              <a:lnSpc>
                <a:spcPts val="2400"/>
              </a:lnSpc>
            </a:pPr>
            <a:r>
              <a:rPr lang="en-US"/>
              <a:t> Objectives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3282950" y="2744788"/>
            <a:ext cx="20574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ts val="2400"/>
              </a:lnSpc>
            </a:pPr>
            <a:r>
              <a:rPr lang="en-US"/>
              <a:t>Plan Tests</a:t>
            </a:r>
          </a:p>
          <a:p>
            <a:pPr algn="ctr">
              <a:lnSpc>
                <a:spcPts val="2400"/>
              </a:lnSpc>
            </a:pPr>
            <a:r>
              <a:rPr lang="en-US"/>
              <a:t>Matched to OPs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730750" y="3963988"/>
            <a:ext cx="20574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ts val="2400"/>
              </a:lnSpc>
            </a:pPr>
            <a:r>
              <a:rPr lang="en-US"/>
              <a:t>Use Test</a:t>
            </a:r>
          </a:p>
          <a:p>
            <a:pPr algn="ctr">
              <a:lnSpc>
                <a:spcPts val="2400"/>
              </a:lnSpc>
            </a:pPr>
            <a:r>
              <a:rPr lang="en-US"/>
              <a:t> Results to</a:t>
            </a:r>
          </a:p>
          <a:p>
            <a:pPr algn="ctr">
              <a:lnSpc>
                <a:spcPts val="2400"/>
              </a:lnSpc>
            </a:pPr>
            <a:r>
              <a:rPr lang="en-US"/>
              <a:t>Drive Decisions</a:t>
            </a:r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2292350" y="915988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7176" name="AutoShape 7"/>
          <p:cNvCxnSpPr>
            <a:cxnSpLocks noChangeShapeType="1"/>
            <a:stCxn id="7172" idx="3"/>
            <a:endCxn id="7180" idx="1"/>
          </p:cNvCxnSpPr>
          <p:nvPr/>
        </p:nvCxnSpPr>
        <p:spPr bwMode="auto">
          <a:xfrm flipH="1">
            <a:off x="1668463" y="877888"/>
            <a:ext cx="638175" cy="1143000"/>
          </a:xfrm>
          <a:prstGeom prst="bentConnector5">
            <a:avLst>
              <a:gd name="adj1" fmla="val -33583"/>
              <a:gd name="adj2" fmla="val 50000"/>
              <a:gd name="adj3" fmla="val 133583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triangle" w="lg" len="lg"/>
          </a:ln>
        </p:spPr>
      </p:cxnSp>
      <p:cxnSp>
        <p:nvCxnSpPr>
          <p:cNvPr id="7177" name="AutoShape 8"/>
          <p:cNvCxnSpPr>
            <a:cxnSpLocks noChangeShapeType="1"/>
            <a:stCxn id="7180" idx="3"/>
            <a:endCxn id="7173" idx="1"/>
          </p:cNvCxnSpPr>
          <p:nvPr/>
        </p:nvCxnSpPr>
        <p:spPr bwMode="auto">
          <a:xfrm flipH="1">
            <a:off x="3268663" y="2020888"/>
            <a:ext cx="485775" cy="1219200"/>
          </a:xfrm>
          <a:prstGeom prst="bentConnector5">
            <a:avLst>
              <a:gd name="adj1" fmla="val -44116"/>
              <a:gd name="adj2" fmla="val 50000"/>
              <a:gd name="adj3" fmla="val 144116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triangle" w="lg" len="lg"/>
          </a:ln>
        </p:spPr>
      </p:cxnSp>
      <p:cxnSp>
        <p:nvCxnSpPr>
          <p:cNvPr id="7178" name="AutoShape 9"/>
          <p:cNvCxnSpPr>
            <a:cxnSpLocks noChangeShapeType="1"/>
          </p:cNvCxnSpPr>
          <p:nvPr/>
        </p:nvCxnSpPr>
        <p:spPr bwMode="auto">
          <a:xfrm flipH="1">
            <a:off x="4730750" y="3243263"/>
            <a:ext cx="609600" cy="1143000"/>
          </a:xfrm>
          <a:prstGeom prst="bentConnector5">
            <a:avLst>
              <a:gd name="adj1" fmla="val -37500"/>
              <a:gd name="adj2" fmla="val 50000"/>
              <a:gd name="adj3" fmla="val 1375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triangle" w="lg" len="lg"/>
          </a:ln>
        </p:spPr>
      </p:cxn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5737225" y="1360488"/>
            <a:ext cx="2514600" cy="9144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Engineer “Just</a:t>
            </a:r>
          </a:p>
          <a:p>
            <a:pPr algn="ctr"/>
            <a:r>
              <a:rPr lang="en-US"/>
              <a:t> Right” Reliability</a:t>
            </a: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1682750" y="1525588"/>
            <a:ext cx="20574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ts val="2400"/>
              </a:lnSpc>
            </a:pPr>
            <a:r>
              <a:rPr lang="en-US"/>
              <a:t>Develop</a:t>
            </a:r>
          </a:p>
          <a:p>
            <a:pPr algn="ctr">
              <a:lnSpc>
                <a:spcPts val="2400"/>
              </a:lnSpc>
            </a:pPr>
            <a:r>
              <a:rPr lang="en-US"/>
              <a:t>Operational</a:t>
            </a:r>
          </a:p>
          <a:p>
            <a:pPr algn="ctr">
              <a:lnSpc>
                <a:spcPts val="2400"/>
              </a:lnSpc>
            </a:pPr>
            <a:r>
              <a:rPr lang="en-US"/>
              <a:t>Profiles (OPs)</a:t>
            </a:r>
          </a:p>
        </p:txBody>
      </p:sp>
      <p:sp>
        <p:nvSpPr>
          <p:cNvPr id="7181" name="Rectangle 16"/>
          <p:cNvSpPr>
            <a:spLocks noChangeArrowheads="1"/>
          </p:cNvSpPr>
          <p:nvPr/>
        </p:nvSpPr>
        <p:spPr bwMode="auto">
          <a:xfrm>
            <a:off x="6207125" y="5143500"/>
            <a:ext cx="2354263" cy="968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ts val="2400"/>
              </a:lnSpc>
            </a:pPr>
            <a:r>
              <a:rPr lang="en-US" sz="2200"/>
              <a:t>(Fielded System)</a:t>
            </a:r>
          </a:p>
          <a:p>
            <a:pPr algn="ctr">
              <a:lnSpc>
                <a:spcPts val="2400"/>
              </a:lnSpc>
            </a:pPr>
            <a:r>
              <a:rPr lang="en-US" sz="2200"/>
              <a:t>Determine Achieved</a:t>
            </a:r>
          </a:p>
          <a:p>
            <a:pPr algn="ctr">
              <a:lnSpc>
                <a:spcPts val="2400"/>
              </a:lnSpc>
            </a:pPr>
            <a:r>
              <a:rPr lang="en-US" sz="2200"/>
              <a:t>Reliability and OPs </a:t>
            </a:r>
          </a:p>
        </p:txBody>
      </p:sp>
      <p:cxnSp>
        <p:nvCxnSpPr>
          <p:cNvPr id="7182" name="AutoShape 17"/>
          <p:cNvCxnSpPr>
            <a:cxnSpLocks noChangeShapeType="1"/>
          </p:cNvCxnSpPr>
          <p:nvPr/>
        </p:nvCxnSpPr>
        <p:spPr bwMode="auto">
          <a:xfrm flipH="1">
            <a:off x="6194425" y="4452938"/>
            <a:ext cx="609600" cy="1143000"/>
          </a:xfrm>
          <a:prstGeom prst="bentConnector5">
            <a:avLst>
              <a:gd name="adj1" fmla="val -37500"/>
              <a:gd name="adj2" fmla="val 50000"/>
              <a:gd name="adj3" fmla="val 1375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triangle" w="lg" len="lg"/>
          </a:ln>
        </p:spPr>
      </p:cxnSp>
      <p:sp>
        <p:nvSpPr>
          <p:cNvPr id="7183" name="Line 20"/>
          <p:cNvSpPr>
            <a:spLocks noChangeShapeType="1"/>
          </p:cNvSpPr>
          <p:nvPr/>
        </p:nvSpPr>
        <p:spPr bwMode="auto">
          <a:xfrm flipH="1">
            <a:off x="3505200" y="4602163"/>
            <a:ext cx="1981200" cy="46037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AutoShape 21"/>
          <p:cNvSpPr>
            <a:spLocks noChangeArrowheads="1"/>
          </p:cNvSpPr>
          <p:nvPr/>
        </p:nvSpPr>
        <p:spPr bwMode="auto">
          <a:xfrm>
            <a:off x="5524500" y="4594225"/>
            <a:ext cx="1233488" cy="3302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2895600" y="3276600"/>
            <a:ext cx="533400" cy="2667000"/>
          </a:xfrm>
          <a:prstGeom prst="rightBrac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Reliability and Failure Intensity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Failure intensity:  Number of failures per hour of operation</a:t>
            </a:r>
          </a:p>
          <a:p>
            <a:pPr>
              <a:spcBef>
                <a:spcPct val="0"/>
              </a:spcBef>
            </a:pPr>
            <a:r>
              <a:rPr lang="en-US" smtClean="0"/>
              <a:t>Reliability is the inverse of failure intensity (FI)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3046413" y="3074988"/>
            <a:ext cx="0" cy="197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046413" y="5049838"/>
            <a:ext cx="271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5700713" y="3074988"/>
            <a:ext cx="0" cy="197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3105150" y="3230563"/>
            <a:ext cx="2595563" cy="1663700"/>
          </a:xfrm>
          <a:custGeom>
            <a:avLst/>
            <a:gdLst>
              <a:gd name="T0" fmla="*/ 0 w 2112"/>
              <a:gd name="T1" fmla="*/ 0 h 1640"/>
              <a:gd name="T2" fmla="*/ 117980 w 2112"/>
              <a:gd name="T3" fmla="*/ 438243 h 1640"/>
              <a:gd name="T4" fmla="*/ 530910 w 2112"/>
              <a:gd name="T5" fmla="*/ 1022567 h 1640"/>
              <a:gd name="T6" fmla="*/ 1297781 w 2112"/>
              <a:gd name="T7" fmla="*/ 1558197 h 1640"/>
              <a:gd name="T8" fmla="*/ 2595562 w 2112"/>
              <a:gd name="T9" fmla="*/ 1655584 h 1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1640"/>
              <a:gd name="T17" fmla="*/ 2112 w 2112"/>
              <a:gd name="T18" fmla="*/ 1640 h 1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1640">
                <a:moveTo>
                  <a:pt x="0" y="0"/>
                </a:moveTo>
                <a:cubicBezTo>
                  <a:pt x="12" y="132"/>
                  <a:pt x="24" y="264"/>
                  <a:pt x="96" y="432"/>
                </a:cubicBezTo>
                <a:cubicBezTo>
                  <a:pt x="168" y="600"/>
                  <a:pt x="272" y="824"/>
                  <a:pt x="432" y="1008"/>
                </a:cubicBezTo>
                <a:cubicBezTo>
                  <a:pt x="592" y="1192"/>
                  <a:pt x="776" y="1432"/>
                  <a:pt x="1056" y="1536"/>
                </a:cubicBezTo>
                <a:cubicBezTo>
                  <a:pt x="1336" y="1640"/>
                  <a:pt x="1936" y="1616"/>
                  <a:pt x="2112" y="16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4570413" y="4191000"/>
            <a:ext cx="1044575" cy="64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Failure </a:t>
            </a:r>
          </a:p>
          <a:p>
            <a:pPr eaLnBrk="0" hangingPunct="0"/>
            <a:r>
              <a:rPr lang="en-US" sz="1800">
                <a:latin typeface="Arial" charset="0"/>
              </a:rPr>
              <a:t>Intensity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3732213" y="3048000"/>
            <a:ext cx="1162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Reliability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745163" y="3775075"/>
            <a:ext cx="350837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R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4745038" y="5127625"/>
            <a:ext cx="730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TIME</a:t>
            </a:r>
          </a:p>
        </p:txBody>
      </p:sp>
      <p:sp>
        <p:nvSpPr>
          <p:cNvPr id="8204" name="Text Box 11"/>
          <p:cNvSpPr txBox="1">
            <a:spLocks noChangeArrowheads="1"/>
          </p:cNvSpPr>
          <p:nvPr/>
        </p:nvSpPr>
        <p:spPr bwMode="auto">
          <a:xfrm>
            <a:off x="2513013" y="3775075"/>
            <a:ext cx="390525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FI</a:t>
            </a:r>
          </a:p>
        </p:txBody>
      </p:sp>
      <p:sp>
        <p:nvSpPr>
          <p:cNvPr id="8205" name="Freeform 7"/>
          <p:cNvSpPr>
            <a:spLocks/>
          </p:cNvSpPr>
          <p:nvPr/>
        </p:nvSpPr>
        <p:spPr bwMode="auto">
          <a:xfrm flipV="1">
            <a:off x="3122613" y="3352800"/>
            <a:ext cx="2595562" cy="1663700"/>
          </a:xfrm>
          <a:custGeom>
            <a:avLst/>
            <a:gdLst>
              <a:gd name="T0" fmla="*/ 0 w 2112"/>
              <a:gd name="T1" fmla="*/ 0 h 1640"/>
              <a:gd name="T2" fmla="*/ 117980 w 2112"/>
              <a:gd name="T3" fmla="*/ 438243 h 1640"/>
              <a:gd name="T4" fmla="*/ 530911 w 2112"/>
              <a:gd name="T5" fmla="*/ 1022567 h 1640"/>
              <a:gd name="T6" fmla="*/ 1297782 w 2112"/>
              <a:gd name="T7" fmla="*/ 1558197 h 1640"/>
              <a:gd name="T8" fmla="*/ 2595563 w 2112"/>
              <a:gd name="T9" fmla="*/ 1655584 h 1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1640"/>
              <a:gd name="T17" fmla="*/ 2112 w 2112"/>
              <a:gd name="T18" fmla="*/ 1640 h 1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1640">
                <a:moveTo>
                  <a:pt x="0" y="0"/>
                </a:moveTo>
                <a:cubicBezTo>
                  <a:pt x="12" y="132"/>
                  <a:pt x="24" y="264"/>
                  <a:pt x="96" y="432"/>
                </a:cubicBezTo>
                <a:cubicBezTo>
                  <a:pt x="168" y="600"/>
                  <a:pt x="272" y="824"/>
                  <a:pt x="432" y="1008"/>
                </a:cubicBezTo>
                <a:cubicBezTo>
                  <a:pt x="592" y="1192"/>
                  <a:pt x="776" y="1432"/>
                  <a:pt x="1056" y="1536"/>
                </a:cubicBezTo>
                <a:cubicBezTo>
                  <a:pt x="1336" y="1640"/>
                  <a:pt x="1936" y="1616"/>
                  <a:pt x="2112" y="16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Defining Reliability Objectives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315200" cy="990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Set quantitative targets for level of reliability that make business sense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7948613" cy="30464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/>
              <a:t>Impact of a failure			FI Objective	MTBF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100’s deaths, &gt;$10</a:t>
            </a:r>
            <a:r>
              <a:rPr lang="en-US" baseline="30000"/>
              <a:t>9</a:t>
            </a:r>
            <a:r>
              <a:rPr lang="en-US"/>
              <a:t> cost		 10</a:t>
            </a:r>
            <a:r>
              <a:rPr lang="en-US" baseline="30000"/>
              <a:t>-9</a:t>
            </a:r>
            <a:r>
              <a:rPr lang="en-US"/>
              <a:t>		114,000yrs</a:t>
            </a:r>
            <a:br>
              <a:rPr lang="en-US"/>
            </a:br>
            <a:r>
              <a:rPr lang="en-US"/>
              <a:t>1-2 deaths, around $10</a:t>
            </a:r>
            <a:r>
              <a:rPr lang="en-US" baseline="30000"/>
              <a:t>6</a:t>
            </a:r>
            <a:r>
              <a:rPr lang="en-US"/>
              <a:t>  cost	 	 10</a:t>
            </a:r>
            <a:r>
              <a:rPr lang="en-US" baseline="30000"/>
              <a:t>-6</a:t>
            </a:r>
            <a:r>
              <a:rPr lang="en-US"/>
              <a:t>		114 yrs</a:t>
            </a:r>
            <a:br>
              <a:rPr lang="en-US"/>
            </a:br>
            <a:r>
              <a:rPr lang="en-US"/>
              <a:t>$1,000 cost				 10</a:t>
            </a:r>
            <a:r>
              <a:rPr lang="en-US" baseline="30000"/>
              <a:t>-3</a:t>
            </a:r>
            <a:r>
              <a:rPr lang="en-US"/>
              <a:t>		 6 weeks</a:t>
            </a:r>
            <a:br>
              <a:rPr lang="en-US"/>
            </a:br>
            <a:r>
              <a:rPr lang="en-US"/>
              <a:t>$100 cost				 10</a:t>
            </a:r>
            <a:r>
              <a:rPr lang="en-US" baseline="30000"/>
              <a:t>-2</a:t>
            </a:r>
            <a:r>
              <a:rPr lang="en-US"/>
              <a:t>		 100 h</a:t>
            </a:r>
            <a:br>
              <a:rPr lang="en-US"/>
            </a:br>
            <a:r>
              <a:rPr lang="en-US"/>
              <a:t>$10 cost				 10</a:t>
            </a:r>
            <a:r>
              <a:rPr lang="en-US" baseline="30000"/>
              <a:t>-1</a:t>
            </a:r>
            <a:r>
              <a:rPr lang="en-US"/>
              <a:t>		 10 h</a:t>
            </a:r>
            <a:br>
              <a:rPr lang="en-US"/>
            </a:br>
            <a:r>
              <a:rPr lang="en-US"/>
              <a:t>$1 cost				 	 1		 1 h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248400" y="5943600"/>
            <a:ext cx="1608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From John D. Musa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24775" cy="846138"/>
          </a:xfrm>
        </p:spPr>
        <p:txBody>
          <a:bodyPr/>
          <a:lstStyle/>
          <a:p>
            <a:pPr eaLnBrk="1" hangingPunct="1"/>
            <a:r>
              <a:rPr lang="en-US" smtClean="0"/>
              <a:t>Operational Profiles Guide Effort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3962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Guide software development priorities and quality effort by what the user will use the most often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/>
              <a:t>Pareto principle:  20% of the software’s functionality or “size” may satisfy 80% of the user’s needs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/>
              <a:t>Operational profiles expose most frequently used product features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361">
  <a:themeElements>
    <a:clrScheme name="SE36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E361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36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36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36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</TotalTime>
  <Words>1292</Words>
  <Application>Microsoft Office PowerPoint</Application>
  <PresentationFormat>On-screen Show (4:3)</PresentationFormat>
  <Paragraphs>184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Times New Roman</vt:lpstr>
      <vt:lpstr>Arial</vt:lpstr>
      <vt:lpstr>Tahoma</vt:lpstr>
      <vt:lpstr>Wingdings</vt:lpstr>
      <vt:lpstr>Calibri</vt:lpstr>
      <vt:lpstr>Symbol</vt:lpstr>
      <vt:lpstr>SE361</vt:lpstr>
      <vt:lpstr>Software Reliability Engineering</vt:lpstr>
      <vt:lpstr>Objectives</vt:lpstr>
      <vt:lpstr>Reliability Focus</vt:lpstr>
      <vt:lpstr>Software Reliability Engineering</vt:lpstr>
      <vt:lpstr>Reliability Engineering Practices</vt:lpstr>
      <vt:lpstr>SRE Waterfall</vt:lpstr>
      <vt:lpstr>Reliability and Failure Intensity</vt:lpstr>
      <vt:lpstr>Defining Reliability Objectives</vt:lpstr>
      <vt:lpstr>Operational Profiles Guide Effort</vt:lpstr>
      <vt:lpstr>Slide 10</vt:lpstr>
      <vt:lpstr>Testing Based on Operational Profiles</vt:lpstr>
      <vt:lpstr>Studying Patterns in the Trends of Reliability Growth</vt:lpstr>
      <vt:lpstr>Reliability Metric</vt:lpstr>
      <vt:lpstr>Code Integration/Build Patterns</vt:lpstr>
      <vt:lpstr>Tracking Failures During Testing</vt:lpstr>
      <vt:lpstr>Reliability Over Time</vt:lpstr>
      <vt:lpstr>Predicting with a Software Reliability Growth Model</vt:lpstr>
      <vt:lpstr>A More Realistic Curve During Development</vt:lpstr>
      <vt:lpstr>Many Statistical Models of Reliability Growth</vt:lpstr>
      <vt:lpstr>Model Comparison Using SMERFS^3</vt:lpstr>
      <vt:lpstr>Interpreting Reliability Growth Curves</vt:lpstr>
      <vt:lpstr>Limitations of Reliability Curves</vt:lpstr>
      <vt:lpstr>Reliability Certification</vt:lpstr>
      <vt:lpstr>Example Certification Curve</vt:lpstr>
      <vt:lpstr>Summary</vt:lpstr>
    </vt:vector>
  </TitlesOfParts>
  <Company>Rochester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Management Overview</dc:title>
  <dc:creator>Swaminathan Natarajan</dc:creator>
  <cp:lastModifiedBy>Scott Hawker</cp:lastModifiedBy>
  <cp:revision>64</cp:revision>
  <dcterms:created xsi:type="dcterms:W3CDTF">2003-09-07T18:53:04Z</dcterms:created>
  <dcterms:modified xsi:type="dcterms:W3CDTF">2014-09-24T14:30:08Z</dcterms:modified>
</cp:coreProperties>
</file>